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1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88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7" r:id="rId24"/>
    <p:sldId id="282" r:id="rId25"/>
    <p:sldId id="283" r:id="rId26"/>
    <p:sldId id="284" r:id="rId27"/>
    <p:sldId id="286" r:id="rId28"/>
    <p:sldId id="285" r:id="rId29"/>
    <p:sldId id="2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  <a:srgbClr val="19AAC9"/>
    <a:srgbClr val="4590B8"/>
    <a:srgbClr val="969FA7"/>
    <a:srgbClr val="FFFFFF"/>
    <a:srgbClr val="5C8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ZA" dirty="0"/>
            <a:t>Sensors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Micro Controller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House Design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noFill/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noFill/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noFill/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 dirty="0"/>
            <a:t>Sensors</a:t>
          </a:r>
          <a:endParaRPr lang="en-US" sz="3600" kern="1200" dirty="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noFill/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Micro Controller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House Design</a:t>
          </a:r>
        </a:p>
      </dsp:txBody>
      <dsp:txXfrm>
        <a:off x="7628474" y="2746269"/>
        <a:ext cx="322283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1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5.wdp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microsoft.com/office/2007/relationships/hdphoto" Target="../media/hdphoto4.wdp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10.wdp"/><Relationship Id="rId3" Type="http://schemas.openxmlformats.org/officeDocument/2006/relationships/image" Target="../media/image41.svg"/><Relationship Id="rId7" Type="http://schemas.microsoft.com/office/2007/relationships/hdphoto" Target="../media/hdphoto7.wdp"/><Relationship Id="rId12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microsoft.com/office/2007/relationships/hdphoto" Target="../media/hdphoto9.wdp"/><Relationship Id="rId5" Type="http://schemas.microsoft.com/office/2007/relationships/hdphoto" Target="../media/hdphoto2.wdp"/><Relationship Id="rId10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fif"/><Relationship Id="rId3" Type="http://schemas.openxmlformats.org/officeDocument/2006/relationships/image" Target="../media/image36.png"/><Relationship Id="rId7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1.svg"/><Relationship Id="rId7" Type="http://schemas.openxmlformats.org/officeDocument/2006/relationships/image" Target="../media/image63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2.wdp"/><Relationship Id="rId5" Type="http://schemas.openxmlformats.org/officeDocument/2006/relationships/image" Target="../media/image62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microsoft.com/office/2007/relationships/hdphoto" Target="../media/hdphoto14.wdp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0.jpeg"/><Relationship Id="rId5" Type="http://schemas.openxmlformats.org/officeDocument/2006/relationships/image" Target="../media/image16.png"/><Relationship Id="rId10" Type="http://schemas.microsoft.com/office/2007/relationships/hdphoto" Target="../media/hdphoto2.wdp"/><Relationship Id="rId4" Type="http://schemas.openxmlformats.org/officeDocument/2006/relationships/image" Target="../media/image15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Smart Home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Using Arduino supported with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Gate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1A3260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1A3260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B50DA326-5BF4-FC08-42FD-AE11D51F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E55B8D-6567-41D2-7F95-05C268E86CDC}"/>
              </a:ext>
            </a:extLst>
          </p:cNvPr>
          <p:cNvSpPr txBox="1">
            <a:spLocks/>
          </p:cNvSpPr>
          <p:nvPr/>
        </p:nvSpPr>
        <p:spPr>
          <a:xfrm>
            <a:off x="428495" y="2735138"/>
            <a:ext cx="4999553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open gate if correct </a:t>
            </a:r>
          </a:p>
          <a:p>
            <a:r>
              <a:rPr lang="en-US" sz="18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Turn alarm if not correct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E8D81-D908-87B7-7A2E-BFFEAC9E9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034" y="686679"/>
            <a:ext cx="3036487" cy="4274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5180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Gate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428495" y="957796"/>
            <a:ext cx="284565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1A3260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Hardware</a:t>
            </a:r>
            <a:endParaRPr lang="ar-EG" sz="3200" dirty="0">
              <a:solidFill>
                <a:srgbClr val="1A3260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F8406-F429-F9FC-4A3A-72B5A8D5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0321" y="686679"/>
            <a:ext cx="855892" cy="855892"/>
          </a:xfrm>
          <a:prstGeom prst="rect">
            <a:avLst/>
          </a:prstGeom>
        </p:spPr>
      </p:pic>
      <p:pic>
        <p:nvPicPr>
          <p:cNvPr id="1026" name="Picture 2" descr="لا يتوفر وصف.">
            <a:extLst>
              <a:ext uri="{FF2B5EF4-FFF2-40B4-BE49-F238E27FC236}">
                <a16:creationId xmlns:a16="http://schemas.microsoft.com/office/drawing/2014/main" id="{FEA83CED-0978-750C-BCD5-1D788745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67" l="0" r="99950">
                        <a14:foregroundMark x1="77350" y1="22933" x2="54450" y2="19067"/>
                        <a14:foregroundMark x1="54450" y1="19067" x2="75950" y2="48133"/>
                        <a14:foregroundMark x1="75950" y1="48133" x2="26250" y2="65667"/>
                        <a14:foregroundMark x1="26250" y1="65667" x2="64200" y2="15800"/>
                        <a14:foregroundMark x1="64200" y1="15800" x2="87800" y2="89800"/>
                        <a14:foregroundMark x1="87800" y1="89800" x2="36850" y2="98200"/>
                        <a14:foregroundMark x1="36850" y1="98200" x2="34400" y2="95600"/>
                        <a14:foregroundMark x1="25300" y1="89067" x2="16700" y2="63733"/>
                        <a14:foregroundMark x1="16700" y1="63733" x2="37350" y2="25200"/>
                        <a14:foregroundMark x1="37350" y1="25200" x2="71700" y2="28467"/>
                        <a14:foregroundMark x1="91350" y1="27200" x2="73100" y2="13933"/>
                        <a14:foregroundMark x1="73100" y1="13933" x2="38800" y2="5267"/>
                        <a14:foregroundMark x1="35350" y1="16667" x2="5400" y2="75267"/>
                        <a14:foregroundMark x1="5400" y1="75267" x2="5400" y2="75267"/>
                        <a14:foregroundMark x1="13250" y1="11467" x2="13250" y2="11467"/>
                        <a14:foregroundMark x1="7400" y1="16333" x2="16450" y2="85133"/>
                        <a14:foregroundMark x1="16450" y1="85133" x2="15550" y2="47400"/>
                        <a14:foregroundMark x1="15550" y1="47400" x2="63550" y2="17400"/>
                        <a14:foregroundMark x1="63550" y1="17400" x2="95900" y2="27867"/>
                        <a14:foregroundMark x1="95900" y1="27867" x2="97450" y2="9067"/>
                        <a14:foregroundMark x1="97450" y1="9067" x2="22950" y2="5933"/>
                        <a14:foregroundMark x1="22950" y1="5933" x2="6600" y2="18133"/>
                        <a14:foregroundMark x1="6600" y1="18133" x2="15750" y2="78067"/>
                        <a14:foregroundMark x1="15750" y1="78067" x2="71850" y2="84333"/>
                        <a14:foregroundMark x1="71850" y1="84333" x2="98650" y2="77533"/>
                        <a14:foregroundMark x1="97557" y1="34667" x2="97250" y2="22600"/>
                        <a14:foregroundMark x1="97754" y1="42365" x2="97557" y2="34667"/>
                        <a14:foregroundMark x1="98650" y1="77533" x2="98326" y2="64804"/>
                        <a14:foregroundMark x1="84700" y1="4600" x2="68750" y2="2933"/>
                        <a14:foregroundMark x1="54750" y1="31400" x2="34900" y2="40400"/>
                        <a14:foregroundMark x1="34900" y1="40400" x2="25550" y2="9467"/>
                        <a14:foregroundMark x1="24050" y1="3600" x2="34150" y2="23867"/>
                        <a14:foregroundMark x1="35350" y1="15067" x2="22100" y2="22600"/>
                        <a14:foregroundMark x1="22100" y1="22600" x2="22100" y2="22600"/>
                        <a14:foregroundMark x1="23350" y1="9133" x2="5900" y2="20267"/>
                        <a14:foregroundMark x1="21600" y1="14400" x2="6650" y2="36800"/>
                        <a14:foregroundMark x1="6650" y1="36800" x2="6650" y2="37667"/>
                        <a14:foregroundMark x1="14000" y1="20267" x2="5150" y2="43533"/>
                        <a14:foregroundMark x1="5150" y1="43533" x2="5150" y2="43533"/>
                        <a14:foregroundMark x1="10800" y1="21933" x2="5650" y2="66133"/>
                        <a14:foregroundMark x1="5650" y1="66133" x2="5650" y2="66133"/>
                        <a14:foregroundMark x1="4900" y1="8200" x2="0" y2="16067"/>
                        <a14:foregroundMark x1="5650" y1="2267" x2="15950" y2="0"/>
                        <a14:foregroundMark x1="10550" y1="92000" x2="10550" y2="92000"/>
                        <a14:foregroundMark x1="98200" y1="86067" x2="81050" y2="97533"/>
                        <a14:foregroundMark x1="5150" y1="85467" x2="20150" y2="91667"/>
                        <a14:foregroundMark x1="97250" y1="93600" x2="89350" y2="98533"/>
                        <a14:foregroundMark x1="98700" y1="95933" x2="95500" y2="98200"/>
                        <a14:foregroundMark x1="73650" y1="29133" x2="74900" y2="37000"/>
                        <a14:foregroundMark x1="52800" y1="42533" x2="48850" y2="41600"/>
                        <a14:foregroundMark x1="39550" y1="43533" x2="42500" y2="41867"/>
                        <a14:foregroundMark x1="7850" y1="1667" x2="4200" y2="1000"/>
                        <a14:foregroundMark x1="99950" y1="58267" x2="99449" y2="62187"/>
                        <a14:foregroundMark x1="98950" y1="97533" x2="98950" y2="99867"/>
                        <a14:backgroundMark x1="97700" y1="44867" x2="98200" y2="45800"/>
                        <a14:backgroundMark x1="97250" y1="58933" x2="98450" y2="63200"/>
                        <a14:backgroundMark x1="98950" y1="41600" x2="98950" y2="41600"/>
                        <a14:backgroundMark x1="98450" y1="34667" x2="98450" y2="34667"/>
                        <a14:backgroundMark x1="99950" y1="36000" x2="98700" y2="43200"/>
                        <a14:backgroundMark x1="98700" y1="43200" x2="98700" y2="55333"/>
                        <a14:backgroundMark x1="97500" y1="48467" x2="97000" y2="60200"/>
                        <a14:backgroundMark x1="95500" y1="51067" x2="97700" y2="61533"/>
                        <a14:backgroundMark x1="98200" y1="48467" x2="99450" y2="57600"/>
                        <a14:backgroundMark x1="99700" y1="39600" x2="97950" y2="51733"/>
                        <a14:backgroundMark x1="99450" y1="37333" x2="98950" y2="44533"/>
                        <a14:backgroundMark x1="99200" y1="32067" x2="99450" y2="37333"/>
                        <a14:backgroundMark x1="98200" y1="58933" x2="99450" y2="39933"/>
                        <a14:backgroundMark x1="94800" y1="56933" x2="99700" y2="64800"/>
                        <a14:backgroundMark x1="99200" y1="34067" x2="99950" y2="31067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71" y="1660123"/>
            <a:ext cx="3616171" cy="27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لا يتوفر وصف.">
            <a:extLst>
              <a:ext uri="{FF2B5EF4-FFF2-40B4-BE49-F238E27FC236}">
                <a16:creationId xmlns:a16="http://schemas.microsoft.com/office/drawing/2014/main" id="{2EF97FB3-4890-60BA-4A44-5EE4BB216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14" y="1660123"/>
            <a:ext cx="3616171" cy="27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لا يتوفر وصف.">
            <a:extLst>
              <a:ext uri="{FF2B5EF4-FFF2-40B4-BE49-F238E27FC236}">
                <a16:creationId xmlns:a16="http://schemas.microsoft.com/office/drawing/2014/main" id="{BA743897-A5F5-EC9C-1FAC-0B97FF944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00" b="98400" l="2133" r="98267">
                        <a14:foregroundMark x1="83333" y1="85350" x2="43000" y2="93900"/>
                        <a14:foregroundMark x1="43000" y1="93900" x2="21133" y2="90150"/>
                        <a14:foregroundMark x1="21133" y1="90150" x2="13800" y2="71400"/>
                        <a14:foregroundMark x1="13800" y1="71400" x2="19133" y2="28700"/>
                        <a14:foregroundMark x1="19133" y1="28700" x2="30067" y2="16450"/>
                        <a14:foregroundMark x1="30067" y1="16450" x2="46933" y2="10350"/>
                        <a14:foregroundMark x1="46933" y1="10350" x2="72200" y2="13100"/>
                        <a14:foregroundMark x1="72200" y1="13100" x2="85667" y2="35750"/>
                        <a14:foregroundMark x1="85667" y1="35750" x2="87267" y2="65700"/>
                        <a14:foregroundMark x1="87267" y1="65700" x2="81333" y2="88050"/>
                        <a14:foregroundMark x1="43067" y1="82400" x2="43067" y2="82400"/>
                        <a14:foregroundMark x1="46667" y1="85350" x2="48267" y2="79250"/>
                        <a14:foregroundMark x1="88200" y1="94950" x2="9000" y2="94700"/>
                        <a14:foregroundMark x1="93800" y1="91000" x2="93800" y2="11450"/>
                        <a14:foregroundMark x1="92133" y1="7050" x2="31000" y2="3850"/>
                        <a14:foregroundMark x1="31000" y1="3850" x2="8333" y2="22050"/>
                        <a14:foregroundMark x1="8333" y1="22050" x2="4198" y2="55030"/>
                        <a14:foregroundMark x1="2993" y1="73816" x2="4733" y2="84150"/>
                        <a14:foregroundMark x1="4733" y1="84150" x2="4733" y2="84150"/>
                        <a14:foregroundMark x1="34867" y1="78000" x2="28667" y2="53450"/>
                        <a14:foregroundMark x1="33200" y1="93700" x2="14267" y2="97400"/>
                        <a14:foregroundMark x1="30267" y1="97900" x2="2467" y2="98400"/>
                        <a14:foregroundMark x1="2467" y1="98400" x2="2467" y2="98400"/>
                        <a14:foregroundMark x1="98333" y1="91500" x2="96733" y2="60100"/>
                        <a14:foregroundMark x1="88200" y1="6850" x2="46000" y2="11550"/>
                        <a14:foregroundMark x1="87267" y1="3200" x2="46333" y2="8100"/>
                        <a14:foregroundMark x1="46333" y1="8100" x2="46333" y2="8100"/>
                        <a14:backgroundMark x1="6067" y1="12750" x2="5400" y2="33150"/>
                        <a14:backgroundMark x1="1133" y1="41750" x2="133" y2="62100"/>
                        <a14:backgroundMark x1="3133" y1="51800" x2="467" y2="75850"/>
                        <a14:backgroundMark x1="3467" y1="14250" x2="133" y2="29700"/>
                        <a14:backgroundMark x1="2800" y1="15450" x2="2133" y2="28900"/>
                        <a14:backgroundMark x1="2133" y1="28900" x2="2667" y2="10200"/>
                        <a14:backgroundMark x1="2667" y1="10200" x2="1533" y2="52600"/>
                        <a14:backgroundMark x1="1533" y1="52600" x2="1933" y2="71350"/>
                        <a14:backgroundMark x1="1933" y1="71350" x2="133" y2="83450"/>
                        <a14:backgroundMark x1="6733" y1="500" x2="3733" y2="3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0516" y="1279124"/>
            <a:ext cx="2712127" cy="361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8FD1F-0A38-2697-D76B-550BDACE2B67}"/>
              </a:ext>
            </a:extLst>
          </p:cNvPr>
          <p:cNvSpPr txBox="1"/>
          <p:nvPr/>
        </p:nvSpPr>
        <p:spPr>
          <a:xfrm>
            <a:off x="1060078" y="4586441"/>
            <a:ext cx="1582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Backend</a:t>
            </a:r>
            <a:endParaRPr lang="ar-EG" sz="2400" dirty="0">
              <a:solidFill>
                <a:srgbClr val="00B0F0"/>
              </a:solidFill>
              <a:latin typeface="29LT Bukra Bold Italic" panose="000B0903020204020204" pitchFamily="34" charset="-78"/>
              <a:cs typeface="29LT Bukra Bold Italic" panose="000B09030202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0A49F-7885-2A24-3835-F4F4A263D91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31124" y="4448909"/>
            <a:ext cx="599197" cy="599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F24497-77D2-E38C-434C-68C6623338C0}"/>
              </a:ext>
            </a:extLst>
          </p:cNvPr>
          <p:cNvSpPr txBox="1"/>
          <p:nvPr/>
        </p:nvSpPr>
        <p:spPr>
          <a:xfrm>
            <a:off x="5994202" y="4599818"/>
            <a:ext cx="296747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spc="600" dirty="0">
                <a:solidFill>
                  <a:srgbClr val="00B0F0"/>
                </a:solidFill>
                <a:latin typeface="Elemental End" panose="02000500000000000000" pitchFamily="2" charset="0"/>
              </a:rPr>
              <a:t>Frontend</a:t>
            </a:r>
            <a:endParaRPr lang="ar-EG" sz="2400" spc="600" dirty="0">
              <a:solidFill>
                <a:srgbClr val="00B0F0"/>
              </a:solidFill>
              <a:latin typeface="Elemental End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0B08FB-148F-6B83-2269-EC09DC8A649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1681" y="4335919"/>
            <a:ext cx="725564" cy="7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45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543911" y="1019350"/>
            <a:ext cx="261481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1A3260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Schematic</a:t>
            </a:r>
            <a:endParaRPr lang="ar-EG" sz="2800" dirty="0">
              <a:solidFill>
                <a:srgbClr val="1A3260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15" name="Picture 2" descr="eagle-academy">
            <a:extLst>
              <a:ext uri="{FF2B5EF4-FFF2-40B4-BE49-F238E27FC236}">
                <a16:creationId xmlns:a16="http://schemas.microsoft.com/office/drawing/2014/main" id="{D3AA5279-1269-7B41-02FA-5369D274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52" y="686678"/>
            <a:ext cx="966841" cy="85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F652F6-3C81-88D7-BE68-56CB2B17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Gate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52EC3D3-CCC0-3537-C046-C97D1FCF9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120" y="1693490"/>
            <a:ext cx="4957263" cy="32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4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Fire and safety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375324" y="1032575"/>
            <a:ext cx="307968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4590B8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Components</a:t>
            </a:r>
            <a:endParaRPr lang="ar-EG" sz="2800" dirty="0">
              <a:solidFill>
                <a:srgbClr val="4590B8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99DC8-9683-626C-F04D-05E8CC2E5D9F}"/>
              </a:ext>
            </a:extLst>
          </p:cNvPr>
          <p:cNvSpPr txBox="1"/>
          <p:nvPr/>
        </p:nvSpPr>
        <p:spPr>
          <a:xfrm>
            <a:off x="581192" y="2139140"/>
            <a:ext cx="296267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Flame sensor</a:t>
            </a:r>
            <a:endParaRPr lang="ar-EG" sz="24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7F5E7-4BFD-63A4-B6F2-D94EFBDFE866}"/>
              </a:ext>
            </a:extLst>
          </p:cNvPr>
          <p:cNvSpPr txBox="1"/>
          <p:nvPr/>
        </p:nvSpPr>
        <p:spPr>
          <a:xfrm>
            <a:off x="4729415" y="2139141"/>
            <a:ext cx="203132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 err="1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NodeMcu</a:t>
            </a:r>
            <a:endParaRPr lang="ar-EG" sz="24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8ECE3-DDAF-E51D-9EDC-9B5E39512AA9}"/>
              </a:ext>
            </a:extLst>
          </p:cNvPr>
          <p:cNvSpPr txBox="1"/>
          <p:nvPr/>
        </p:nvSpPr>
        <p:spPr>
          <a:xfrm>
            <a:off x="6940365" y="3783833"/>
            <a:ext cx="26741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Mq2 Sensor</a:t>
            </a:r>
            <a:endParaRPr lang="ar-EG" sz="24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71734-413A-4584-EA6D-25C498A3F5F0}"/>
              </a:ext>
            </a:extLst>
          </p:cNvPr>
          <p:cNvSpPr txBox="1"/>
          <p:nvPr/>
        </p:nvSpPr>
        <p:spPr>
          <a:xfrm>
            <a:off x="1081742" y="3783834"/>
            <a:ext cx="299152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DHT 11 Sensor</a:t>
            </a:r>
            <a:endParaRPr lang="ar-EG" sz="24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D891C-6394-E743-2497-34A3C03CA2F9}"/>
              </a:ext>
            </a:extLst>
          </p:cNvPr>
          <p:cNvSpPr txBox="1"/>
          <p:nvPr/>
        </p:nvSpPr>
        <p:spPr>
          <a:xfrm>
            <a:off x="8526976" y="2139140"/>
            <a:ext cx="160813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Buzzer</a:t>
            </a:r>
            <a:endParaRPr lang="ar-EG" sz="24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12" name="Graphic 11" descr="Inventory with solid fill">
            <a:extLst>
              <a:ext uri="{FF2B5EF4-FFF2-40B4-BE49-F238E27FC236}">
                <a16:creationId xmlns:a16="http://schemas.microsoft.com/office/drawing/2014/main" id="{718536B8-BFB9-C597-B5CE-BAC572444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609" y="622600"/>
            <a:ext cx="914400" cy="914400"/>
          </a:xfrm>
          <a:prstGeom prst="rect">
            <a:avLst/>
          </a:prstGeom>
        </p:spPr>
      </p:pic>
      <p:pic>
        <p:nvPicPr>
          <p:cNvPr id="1036" name="Picture 12" descr="Buzzer png images | PNGWing">
            <a:extLst>
              <a:ext uri="{FF2B5EF4-FFF2-40B4-BE49-F238E27FC236}">
                <a16:creationId xmlns:a16="http://schemas.microsoft.com/office/drawing/2014/main" id="{2101F472-7586-61B1-D236-1831D5A3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769" y="1471544"/>
            <a:ext cx="1565571" cy="156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lame Sensor Project: Comprehensive Guide | Microcontroller Tutorials">
            <a:extLst>
              <a:ext uri="{FF2B5EF4-FFF2-40B4-BE49-F238E27FC236}">
                <a16:creationId xmlns:a16="http://schemas.microsoft.com/office/drawing/2014/main" id="{3DCEF054-C3D0-55F3-8858-93D3B0AF9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6836" r="97559">
                        <a14:foregroundMark x1="78320" y1="69531" x2="84863" y2="71582"/>
                        <a14:foregroundMark x1="80371" y1="64648" x2="88184" y2="70410"/>
                        <a14:foregroundMark x1="78809" y1="66309" x2="88184" y2="73633"/>
                        <a14:foregroundMark x1="85352" y1="62598" x2="92285" y2="67090"/>
                        <a14:foregroundMark x1="83691" y1="61426" x2="76758" y2="74023"/>
                        <a14:foregroundMark x1="87402" y1="67090" x2="82910" y2="76465"/>
                        <a14:foregroundMark x1="91406" y1="64648" x2="84473" y2="76074"/>
                        <a14:foregroundMark x1="82422" y1="58105" x2="91895" y2="62207"/>
                        <a14:foregroundMark x1="88965" y1="60156" x2="92285" y2="67969"/>
                        <a14:foregroundMark x1="91406" y1="61426" x2="97559" y2="63477"/>
                        <a14:foregroundMark x1="94336" y1="63477" x2="93457" y2="71973"/>
                        <a14:foregroundMark x1="91895" y1="68750" x2="84082" y2="76465"/>
                        <a14:foregroundMark x1="83301" y1="73242" x2="77539" y2="78516"/>
                        <a14:foregroundMark x1="10547" y1="28223" x2="6836" y2="24219"/>
                        <a14:foregroundMark x1="13770" y1="33203" x2="6836" y2="25000"/>
                        <a14:foregroundMark x1="14551" y1="38867" x2="8887" y2="23340"/>
                        <a14:foregroundMark x1="24023" y1="42969" x2="26074" y2="33594"/>
                        <a14:foregroundMark x1="23145" y1="40137" x2="15820" y2="454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73698" y="1516694"/>
            <a:ext cx="1439663" cy="143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sp8266 png images | PNGWing">
            <a:extLst>
              <a:ext uri="{FF2B5EF4-FFF2-40B4-BE49-F238E27FC236}">
                <a16:creationId xmlns:a16="http://schemas.microsoft.com/office/drawing/2014/main" id="{6C872761-9DC0-46FA-CB56-21B89EDE4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7778" y1="75556" x2="47778" y2="82222"/>
                        <a14:foregroundMark x1="51389" y1="73333" x2="51389" y2="81111"/>
                        <a14:foregroundMark x1="53333" y1="71481" x2="53889" y2="77778"/>
                        <a14:foregroundMark x1="57222" y1="68889" x2="57222" y2="74444"/>
                        <a14:foregroundMark x1="57778" y1="65556" x2="59444" y2="70000"/>
                        <a14:foregroundMark x1="62778" y1="65185" x2="63333" y2="66667"/>
                        <a14:foregroundMark x1="64444" y1="61852" x2="64444" y2="66667"/>
                        <a14:foregroundMark x1="63333" y1="62222" x2="60833" y2="67037"/>
                        <a14:foregroundMark x1="60833" y1="65185" x2="60833" y2="70000"/>
                        <a14:foregroundMark x1="63056" y1="62593" x2="65556" y2="64815"/>
                        <a14:foregroundMark x1="69444" y1="60000" x2="69444" y2="61852"/>
                        <a14:foregroundMark x1="69722" y1="55185" x2="68889" y2="60741"/>
                        <a14:foregroundMark x1="68611" y1="55556" x2="66111" y2="62593"/>
                        <a14:foregroundMark x1="65833" y1="60000" x2="65833" y2="61852"/>
                        <a14:foregroundMark x1="69167" y1="57407" x2="70000" y2="58889"/>
                        <a14:foregroundMark x1="76111" y1="51481" x2="75556" y2="54444"/>
                        <a14:foregroundMark x1="75278" y1="55185" x2="75278" y2="55185"/>
                        <a14:foregroundMark x1="75278" y1="50000" x2="72500" y2="55185"/>
                        <a14:foregroundMark x1="72222" y1="55556" x2="72222" y2="55556"/>
                        <a14:foregroundMark x1="80833" y1="47407" x2="80833" y2="47407"/>
                        <a14:foregroundMark x1="79167" y1="46296" x2="78333" y2="51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88" y="1391588"/>
            <a:ext cx="2369396" cy="177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76F3E39-D396-E211-989D-EBB1CC41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56" b="89488" l="6723" r="92605">
                        <a14:foregroundMark x1="85378" y1="10243" x2="84202" y2="8625"/>
                        <a14:foregroundMark x1="88571" y1="31536" x2="92773" y2="42588"/>
                        <a14:foregroundMark x1="42185" y1="53100" x2="40672" y2="54717"/>
                        <a14:foregroundMark x1="48571" y1="51482" x2="38487" y2="52830"/>
                        <a14:foregroundMark x1="38487" y1="52830" x2="42857" y2="57682"/>
                        <a14:foregroundMark x1="24034" y1="52291" x2="6723" y2="58491"/>
                        <a14:foregroundMark x1="6723" y1="58491" x2="7563" y2="58760"/>
                        <a14:foregroundMark x1="25882" y1="60377" x2="9244" y2="68464"/>
                        <a14:foregroundMark x1="28739" y1="70081" x2="10588" y2="78437"/>
                        <a14:foregroundMark x1="92269" y1="54178" x2="76134" y2="6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529" y="3149395"/>
            <a:ext cx="2369396" cy="147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Q-2 Gas Sensor Module – HandsOn Tech">
            <a:extLst>
              <a:ext uri="{FF2B5EF4-FFF2-40B4-BE49-F238E27FC236}">
                <a16:creationId xmlns:a16="http://schemas.microsoft.com/office/drawing/2014/main" id="{609F1E5A-10FF-4F78-6474-8DEAC7D4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925" b="89686" l="9686" r="91321">
                        <a14:foregroundMark x1="50440" y1="13459" x2="44403" y2="9937"/>
                        <a14:foregroundMark x1="44403" y1="9937" x2="37107" y2="13585"/>
                        <a14:foregroundMark x1="10692" y1="44780" x2="11195" y2="48176"/>
                        <a14:foregroundMark x1="22138" y1="54340" x2="48428" y2="65660"/>
                        <a14:foregroundMark x1="50314" y1="66792" x2="54843" y2="67799"/>
                        <a14:foregroundMark x1="79119" y1="60000" x2="87170" y2="62893"/>
                        <a14:foregroundMark x1="87170" y1="62893" x2="87296" y2="62893"/>
                        <a14:foregroundMark x1="84277" y1="60503" x2="90063" y2="63899"/>
                        <a14:foregroundMark x1="84906" y1="60503" x2="90063" y2="63396"/>
                        <a14:foregroundMark x1="78868" y1="62264" x2="86792" y2="66289"/>
                        <a14:foregroundMark x1="77736" y1="66289" x2="86792" y2="71572"/>
                        <a14:foregroundMark x1="73082" y1="69686" x2="84025" y2="74340"/>
                        <a14:foregroundMark x1="67547" y1="69434" x2="73208" y2="74214"/>
                        <a14:foregroundMark x1="73208" y1="74214" x2="73208" y2="74214"/>
                        <a14:foregroundMark x1="65157" y1="70692" x2="70063" y2="74214"/>
                        <a14:foregroundMark x1="39623" y1="48428" x2="32075" y2="50314"/>
                        <a14:foregroundMark x1="47170" y1="48679" x2="33711" y2="47673"/>
                        <a14:foregroundMark x1="44277" y1="46667" x2="29434" y2="44906"/>
                        <a14:foregroundMark x1="33459" y1="46164" x2="26541" y2="42390"/>
                        <a14:foregroundMark x1="26541" y1="42390" x2="20503" y2="36352"/>
                        <a14:foregroundMark x1="48050" y1="42767" x2="28176" y2="32956"/>
                        <a14:foregroundMark x1="49057" y1="33962" x2="38616" y2="18491"/>
                        <a14:foregroundMark x1="51321" y1="12704" x2="49057" y2="9937"/>
                        <a14:foregroundMark x1="51950" y1="12579" x2="51950" y2="10818"/>
                        <a14:foregroundMark x1="53711" y1="12704" x2="48931" y2="10063"/>
                        <a14:foregroundMark x1="48050" y1="10063" x2="38491" y2="8050"/>
                        <a14:foregroundMark x1="25409" y1="27421" x2="20377" y2="31698"/>
                        <a14:foregroundMark x1="28679" y1="24403" x2="22516" y2="28553"/>
                        <a14:foregroundMark x1="24277" y1="27799" x2="19371" y2="32956"/>
                        <a14:foregroundMark x1="17233" y1="43522" x2="13082" y2="47547"/>
                        <a14:foregroundMark x1="83270" y1="43774" x2="86667" y2="46415"/>
                        <a14:foregroundMark x1="89182" y1="45283" x2="91321" y2="44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54012" y="3168635"/>
            <a:ext cx="1458148" cy="145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36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Fire and safety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24C31-640C-67BB-8481-97096A4F0000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4590B8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16" name="Graphic 15" descr="Programmer male with solid fill">
            <a:extLst>
              <a:ext uri="{FF2B5EF4-FFF2-40B4-BE49-F238E27FC236}">
                <a16:creationId xmlns:a16="http://schemas.microsoft.com/office/drawing/2014/main" id="{B9A235CE-E4F4-16D8-EAFC-97EE66B7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2147299-34B4-A3AE-A6CA-4DE42B01B332}"/>
              </a:ext>
            </a:extLst>
          </p:cNvPr>
          <p:cNvSpPr txBox="1">
            <a:spLocks/>
          </p:cNvSpPr>
          <p:nvPr/>
        </p:nvSpPr>
        <p:spPr>
          <a:xfrm>
            <a:off x="1041470" y="2739486"/>
            <a:ext cx="490944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Definitions, libraries </a:t>
            </a:r>
            <a:r>
              <a:rPr lang="en-US" sz="2800" dirty="0">
                <a:solidFill>
                  <a:srgbClr val="1A3260"/>
                </a:solidFill>
                <a:latin typeface="Elemental End" panose="02000500000000000000" pitchFamily="2" charset="0"/>
                <a:cs typeface="SF TransRobotics Extended" panose="00000400000000000000" pitchFamily="2" charset="0"/>
              </a:rPr>
              <a:t>&amp;</a:t>
            </a:r>
            <a:r>
              <a:rPr lang="en-US" sz="28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 Object Creation</a:t>
            </a:r>
            <a:endParaRPr lang="ar-EG" sz="28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4EC7A-5E18-FFE6-81C2-B8A5CF49F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87" y="1470980"/>
            <a:ext cx="4418105" cy="2940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27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Fire and safety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24C31-640C-67BB-8481-97096A4F0000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4590B8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16" name="Graphic 15" descr="Programmer male with solid fill">
            <a:extLst>
              <a:ext uri="{FF2B5EF4-FFF2-40B4-BE49-F238E27FC236}">
                <a16:creationId xmlns:a16="http://schemas.microsoft.com/office/drawing/2014/main" id="{B9A235CE-E4F4-16D8-EAFC-97EE66B7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3CD718-9250-F3DA-FD7B-D9066A6B3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615" y="1262355"/>
            <a:ext cx="3656583" cy="3535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202CEB-0ECA-8819-FEE7-6681D2BB949B}"/>
              </a:ext>
            </a:extLst>
          </p:cNvPr>
          <p:cNvSpPr txBox="1">
            <a:spLocks/>
          </p:cNvSpPr>
          <p:nvPr/>
        </p:nvSpPr>
        <p:spPr>
          <a:xfrm>
            <a:off x="1064904" y="2739486"/>
            <a:ext cx="490944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Setup ( Set access point </a:t>
            </a:r>
            <a:r>
              <a:rPr lang="en-US" sz="2200" dirty="0">
                <a:solidFill>
                  <a:srgbClr val="1A3260"/>
                </a:solidFill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&amp;</a:t>
            </a:r>
            <a:r>
              <a:rPr lang="en-US" sz="22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 set sensors pins) </a:t>
            </a:r>
            <a:endParaRPr lang="ar-EG" sz="22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23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Fire and safety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24C31-640C-67BB-8481-97096A4F0000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4590B8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16" name="Graphic 15" descr="Programmer male with solid fill">
            <a:extLst>
              <a:ext uri="{FF2B5EF4-FFF2-40B4-BE49-F238E27FC236}">
                <a16:creationId xmlns:a16="http://schemas.microsoft.com/office/drawing/2014/main" id="{B9A235CE-E4F4-16D8-EAFC-97EE66B7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202CEB-0ECA-8819-FEE7-6681D2BB949B}"/>
              </a:ext>
            </a:extLst>
          </p:cNvPr>
          <p:cNvSpPr txBox="1">
            <a:spLocks/>
          </p:cNvSpPr>
          <p:nvPr/>
        </p:nvSpPr>
        <p:spPr>
          <a:xfrm>
            <a:off x="1064904" y="2739486"/>
            <a:ext cx="490944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dirty="0" err="1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LOop</a:t>
            </a:r>
            <a:r>
              <a:rPr lang="en-US" sz="22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 ( implement function </a:t>
            </a:r>
            <a:r>
              <a:rPr lang="en-US" sz="2200" dirty="0">
                <a:solidFill>
                  <a:srgbClr val="1A3260"/>
                </a:solidFill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&amp;</a:t>
            </a:r>
            <a:r>
              <a:rPr lang="en-US" sz="22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 turn buzzer on or </a:t>
            </a:r>
            <a:r>
              <a:rPr lang="en-US" sz="2200" dirty="0" err="1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ofF</a:t>
            </a:r>
            <a:r>
              <a:rPr lang="en-US" sz="22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) </a:t>
            </a:r>
            <a:endParaRPr lang="ar-EG" sz="22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FCD8E-7BDF-4B8E-7CF1-227589F39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653" y="1470980"/>
            <a:ext cx="4007944" cy="274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917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Fire and safety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24C31-640C-67BB-8481-97096A4F0000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4590B8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16" name="Graphic 15" descr="Programmer male with solid fill">
            <a:extLst>
              <a:ext uri="{FF2B5EF4-FFF2-40B4-BE49-F238E27FC236}">
                <a16:creationId xmlns:a16="http://schemas.microsoft.com/office/drawing/2014/main" id="{B9A235CE-E4F4-16D8-EAFC-97EE66B7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202CEB-0ECA-8819-FEE7-6681D2BB949B}"/>
              </a:ext>
            </a:extLst>
          </p:cNvPr>
          <p:cNvSpPr txBox="1">
            <a:spLocks/>
          </p:cNvSpPr>
          <p:nvPr/>
        </p:nvSpPr>
        <p:spPr>
          <a:xfrm>
            <a:off x="687723" y="2810508"/>
            <a:ext cx="490944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spc="3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Default </a:t>
            </a:r>
            <a:r>
              <a:rPr lang="en-US" sz="2200" spc="300" dirty="0" err="1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behaviour</a:t>
            </a:r>
            <a:br>
              <a:rPr lang="en-US" sz="2200" spc="3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</a:br>
            <a:r>
              <a:rPr lang="en-US" sz="2200" spc="3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on starting server</a:t>
            </a:r>
            <a:endParaRPr lang="ar-EG" sz="2200" spc="3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72ECB-3A05-3557-A9AC-E8BDA8EC4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40"/>
          <a:stretch/>
        </p:blipFill>
        <p:spPr>
          <a:xfrm>
            <a:off x="5490637" y="2179515"/>
            <a:ext cx="5863904" cy="1647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63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Fire and safety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24C31-640C-67BB-8481-97096A4F0000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4590B8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16" name="Graphic 15" descr="Programmer male with solid fill">
            <a:extLst>
              <a:ext uri="{FF2B5EF4-FFF2-40B4-BE49-F238E27FC236}">
                <a16:creationId xmlns:a16="http://schemas.microsoft.com/office/drawing/2014/main" id="{B9A235CE-E4F4-16D8-EAFC-97EE66B7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202CEB-0ECA-8819-FEE7-6681D2BB949B}"/>
              </a:ext>
            </a:extLst>
          </p:cNvPr>
          <p:cNvSpPr txBox="1">
            <a:spLocks/>
          </p:cNvSpPr>
          <p:nvPr/>
        </p:nvSpPr>
        <p:spPr>
          <a:xfrm>
            <a:off x="450959" y="2739486"/>
            <a:ext cx="490944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spc="300" dirty="0" err="1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Behaviour</a:t>
            </a:r>
            <a:r>
              <a:rPr lang="en-US" sz="2200" spc="3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 when buzzer state is off </a:t>
            </a:r>
            <a:endParaRPr lang="ar-EG" sz="2200" spc="3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4888E-2D2C-04DF-F759-614B8A1A5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26" y="2277584"/>
            <a:ext cx="6245580" cy="1565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5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Fire and safety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24C31-640C-67BB-8481-97096A4F0000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4590B8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16" name="Graphic 15" descr="Programmer male with solid fill">
            <a:extLst>
              <a:ext uri="{FF2B5EF4-FFF2-40B4-BE49-F238E27FC236}">
                <a16:creationId xmlns:a16="http://schemas.microsoft.com/office/drawing/2014/main" id="{B9A235CE-E4F4-16D8-EAFC-97EE66B7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202CEB-0ECA-8819-FEE7-6681D2BB949B}"/>
              </a:ext>
            </a:extLst>
          </p:cNvPr>
          <p:cNvSpPr txBox="1">
            <a:spLocks/>
          </p:cNvSpPr>
          <p:nvPr/>
        </p:nvSpPr>
        <p:spPr>
          <a:xfrm>
            <a:off x="1059816" y="2846018"/>
            <a:ext cx="490944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spc="300" dirty="0" err="1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Behaviour</a:t>
            </a:r>
            <a:r>
              <a:rPr lang="en-US" sz="2200" spc="3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 when request fails</a:t>
            </a:r>
            <a:endParaRPr lang="ar-EG" sz="2200" spc="3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04EE5-D346-045C-1514-48CDB11EA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261" y="2531793"/>
            <a:ext cx="4905375" cy="110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97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131797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2880890-F63B-32A1-5863-7FAD0F81A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179" y="1339395"/>
            <a:ext cx="2009308" cy="2009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477A-834C-7673-64C8-E4AD2CE3A9D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83320" y="1339395"/>
            <a:ext cx="2169901" cy="2169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E3705-D8AD-D416-9A51-0867188330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8780" y="1339395"/>
            <a:ext cx="2169901" cy="216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Fire and safety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24C31-640C-67BB-8481-97096A4F0000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4590B8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16" name="Graphic 15" descr="Programmer male with solid fill">
            <a:extLst>
              <a:ext uri="{FF2B5EF4-FFF2-40B4-BE49-F238E27FC236}">
                <a16:creationId xmlns:a16="http://schemas.microsoft.com/office/drawing/2014/main" id="{B9A235CE-E4F4-16D8-EAFC-97EE66B7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202CEB-0ECA-8819-FEE7-6681D2BB949B}"/>
              </a:ext>
            </a:extLst>
          </p:cNvPr>
          <p:cNvSpPr txBox="1">
            <a:spLocks/>
          </p:cNvSpPr>
          <p:nvPr/>
        </p:nvSpPr>
        <p:spPr>
          <a:xfrm>
            <a:off x="912127" y="2677124"/>
            <a:ext cx="490944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spc="3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HTML Code</a:t>
            </a:r>
            <a:endParaRPr lang="ar-EG" sz="2200" spc="3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8DDE2-5F2D-95F2-5349-DF80ECA11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379" y="1013780"/>
            <a:ext cx="4750478" cy="357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BDB6E5-8EB3-8D73-BED1-02A5FA9D7BBB}"/>
              </a:ext>
            </a:extLst>
          </p:cNvPr>
          <p:cNvSpPr txBox="1"/>
          <p:nvPr/>
        </p:nvSpPr>
        <p:spPr>
          <a:xfrm>
            <a:off x="962515" y="3089273"/>
            <a:ext cx="230383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>
                <a:gradFill flip="none" rotWithShape="1">
                  <a:gsLst>
                    <a:gs pos="0">
                      <a:srgbClr val="1A3260">
                        <a:shade val="30000"/>
                        <a:satMod val="115000"/>
                      </a:srgbClr>
                    </a:gs>
                    <a:gs pos="50000">
                      <a:srgbClr val="1A3260">
                        <a:shade val="67500"/>
                        <a:satMod val="115000"/>
                      </a:srgbClr>
                    </a:gs>
                    <a:gs pos="100000">
                      <a:srgbClr val="1A3260">
                        <a:shade val="100000"/>
                        <a:satMod val="115000"/>
                      </a:srgbClr>
                    </a:gs>
                  </a:gsLst>
                  <a:lin ang="8100000" scaled="1"/>
                  <a:tileRect/>
                </a:gradFill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As a return from function</a:t>
            </a:r>
            <a:endParaRPr lang="ar-EG" sz="1200" dirty="0">
              <a:gradFill flip="none" rotWithShape="1">
                <a:gsLst>
                  <a:gs pos="0">
                    <a:srgbClr val="1A3260">
                      <a:shade val="30000"/>
                      <a:satMod val="115000"/>
                    </a:srgbClr>
                  </a:gs>
                  <a:gs pos="50000">
                    <a:srgbClr val="1A3260">
                      <a:shade val="67500"/>
                      <a:satMod val="115000"/>
                    </a:srgbClr>
                  </a:gs>
                  <a:gs pos="100000">
                    <a:srgbClr val="1A3260">
                      <a:shade val="100000"/>
                      <a:satMod val="115000"/>
                    </a:srgbClr>
                  </a:gs>
                </a:gsLst>
                <a:lin ang="8100000" scaled="1"/>
                <a:tileRect/>
              </a:gradFill>
              <a:latin typeface="29LT Bukra Bold Italic" panose="000B0903020204020204" pitchFamily="34" charset="-78"/>
              <a:cs typeface="29LT Bukra Bold Italic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67536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Fire and safety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24C31-640C-67BB-8481-97096A4F0000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4590B8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16" name="Graphic 15" descr="Programmer male with solid fill">
            <a:extLst>
              <a:ext uri="{FF2B5EF4-FFF2-40B4-BE49-F238E27FC236}">
                <a16:creationId xmlns:a16="http://schemas.microsoft.com/office/drawing/2014/main" id="{B9A235CE-E4F4-16D8-EAFC-97EE66B72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2202CEB-0ECA-8819-FEE7-6681D2BB949B}"/>
              </a:ext>
            </a:extLst>
          </p:cNvPr>
          <p:cNvSpPr txBox="1">
            <a:spLocks/>
          </p:cNvSpPr>
          <p:nvPr/>
        </p:nvSpPr>
        <p:spPr>
          <a:xfrm>
            <a:off x="801627" y="2723848"/>
            <a:ext cx="490944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spc="300" dirty="0">
                <a:solidFill>
                  <a:srgbClr val="1A3260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HTML Code</a:t>
            </a:r>
            <a:endParaRPr lang="ar-EG" sz="2200" spc="300" dirty="0">
              <a:solidFill>
                <a:srgbClr val="1A3260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17DC9-58BB-9BAD-B6B5-3F1C051A8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730" y="2159952"/>
            <a:ext cx="7092048" cy="181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5929A-B5E3-0A59-EB59-791DA8C6B0EF}"/>
              </a:ext>
            </a:extLst>
          </p:cNvPr>
          <p:cNvSpPr txBox="1"/>
          <p:nvPr/>
        </p:nvSpPr>
        <p:spPr>
          <a:xfrm>
            <a:off x="875085" y="3136363"/>
            <a:ext cx="1042273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>
                <a:gradFill flip="none" rotWithShape="1">
                  <a:gsLst>
                    <a:gs pos="0">
                      <a:srgbClr val="1A3260">
                        <a:shade val="30000"/>
                        <a:satMod val="115000"/>
                      </a:srgbClr>
                    </a:gs>
                    <a:gs pos="50000">
                      <a:srgbClr val="1A3260">
                        <a:shade val="67500"/>
                        <a:satMod val="115000"/>
                      </a:srgbClr>
                    </a:gs>
                    <a:gs pos="100000">
                      <a:srgbClr val="1A3260">
                        <a:shade val="100000"/>
                        <a:satMod val="115000"/>
                      </a:srgbClr>
                    </a:gs>
                  </a:gsLst>
                  <a:lin ang="8100000" scaled="1"/>
                  <a:tileRect/>
                </a:gradFill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Continued</a:t>
            </a:r>
            <a:endParaRPr lang="ar-EG" sz="1200" dirty="0">
              <a:gradFill flip="none" rotWithShape="1">
                <a:gsLst>
                  <a:gs pos="0">
                    <a:srgbClr val="1A3260">
                      <a:shade val="30000"/>
                      <a:satMod val="115000"/>
                    </a:srgbClr>
                  </a:gs>
                  <a:gs pos="50000">
                    <a:srgbClr val="1A3260">
                      <a:shade val="67500"/>
                      <a:satMod val="115000"/>
                    </a:srgbClr>
                  </a:gs>
                  <a:gs pos="100000">
                    <a:srgbClr val="1A3260">
                      <a:shade val="100000"/>
                      <a:satMod val="115000"/>
                    </a:srgbClr>
                  </a:gs>
                </a:gsLst>
                <a:lin ang="8100000" scaled="1"/>
                <a:tileRect/>
              </a:gradFill>
              <a:latin typeface="29LT Bukra Bold Italic" panose="000B0903020204020204" pitchFamily="34" charset="-78"/>
              <a:cs typeface="29LT Bukra Bold Italic" panose="000B09030202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810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428495" y="957796"/>
            <a:ext cx="284565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Hardware</a:t>
            </a:r>
            <a:endParaRPr lang="ar-EG" sz="3200" dirty="0">
              <a:solidFill>
                <a:srgbClr val="4590B8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F8406-F429-F9FC-4A3A-72B5A8D5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0321" y="686679"/>
            <a:ext cx="855892" cy="855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8FD1F-0A38-2697-D76B-550BDACE2B67}"/>
              </a:ext>
            </a:extLst>
          </p:cNvPr>
          <p:cNvSpPr txBox="1"/>
          <p:nvPr/>
        </p:nvSpPr>
        <p:spPr>
          <a:xfrm>
            <a:off x="1060078" y="4586441"/>
            <a:ext cx="1582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1A3260"/>
                </a:solidFill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Backend</a:t>
            </a:r>
            <a:endParaRPr lang="ar-EG" sz="2400" dirty="0">
              <a:solidFill>
                <a:srgbClr val="1A3260"/>
              </a:solidFill>
              <a:latin typeface="29LT Bukra Bold Italic" panose="000B0903020204020204" pitchFamily="34" charset="-78"/>
              <a:cs typeface="29LT Bukra Bold Italic" panose="000B09030202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0A49F-7885-2A24-3835-F4F4A263D9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31124" y="4448909"/>
            <a:ext cx="599197" cy="599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F24497-77D2-E38C-434C-68C6623338C0}"/>
              </a:ext>
            </a:extLst>
          </p:cNvPr>
          <p:cNvSpPr txBox="1"/>
          <p:nvPr/>
        </p:nvSpPr>
        <p:spPr>
          <a:xfrm>
            <a:off x="5994202" y="4599818"/>
            <a:ext cx="296747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spc="600" dirty="0">
                <a:solidFill>
                  <a:srgbClr val="1A3260"/>
                </a:solidFill>
                <a:latin typeface="Elemental End" panose="02000500000000000000" pitchFamily="2" charset="0"/>
              </a:rPr>
              <a:t>Frontend</a:t>
            </a:r>
            <a:endParaRPr lang="ar-EG" sz="2400" spc="600" dirty="0">
              <a:solidFill>
                <a:srgbClr val="1A3260"/>
              </a:solidFill>
              <a:latin typeface="Elemental End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0B08FB-148F-6B83-2269-EC09DC8A64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1681" y="4462287"/>
            <a:ext cx="599195" cy="5991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7F70ABC-8A67-F9BE-08E5-EE3269E0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Fire and safety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pic>
        <p:nvPicPr>
          <p:cNvPr id="3074" name="Picture 2" descr="لا يتوفر وصف.">
            <a:extLst>
              <a:ext uri="{FF2B5EF4-FFF2-40B4-BE49-F238E27FC236}">
                <a16:creationId xmlns:a16="http://schemas.microsoft.com/office/drawing/2014/main" id="{6A07DE33-539E-06B7-FDA6-3DE320C2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78" y="2045829"/>
            <a:ext cx="2533095" cy="189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لا يتوفر وصف.">
            <a:extLst>
              <a:ext uri="{FF2B5EF4-FFF2-40B4-BE49-F238E27FC236}">
                <a16:creationId xmlns:a16="http://schemas.microsoft.com/office/drawing/2014/main" id="{E3F119DD-98F5-76A5-338B-919FFD185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67" b="99200" l="2750" r="99300">
                        <a14:foregroundMark x1="74800" y1="21200" x2="70550" y2="41600"/>
                        <a14:foregroundMark x1="70550" y1="41600" x2="8800" y2="26533"/>
                        <a14:foregroundMark x1="8800" y1="26533" x2="64300" y2="10733"/>
                        <a14:foregroundMark x1="64300" y1="10733" x2="29350" y2="26733"/>
                        <a14:foregroundMark x1="29350" y1="26733" x2="58550" y2="14667"/>
                        <a14:foregroundMark x1="58550" y1="14667" x2="87900" y2="32933"/>
                        <a14:foregroundMark x1="87900" y1="32933" x2="71000" y2="42267"/>
                        <a14:foregroundMark x1="80250" y1="52867" x2="50500" y2="65933"/>
                        <a14:foregroundMark x1="10100" y1="7000" x2="15550" y2="49933"/>
                        <a14:foregroundMark x1="3550" y1="10267" x2="5450" y2="40800"/>
                        <a14:foregroundMark x1="5450" y1="40800" x2="5450" y2="40800"/>
                        <a14:foregroundMark x1="44750" y1="8800" x2="92250" y2="6267"/>
                        <a14:foregroundMark x1="95550" y1="6267" x2="56500" y2="3333"/>
                        <a14:foregroundMark x1="56500" y1="3333" x2="56500" y2="3333"/>
                        <a14:foregroundMark x1="33600" y1="3000" x2="19650" y2="2267"/>
                        <a14:foregroundMark x1="70700" y1="5533" x2="81350" y2="6267"/>
                        <a14:foregroundMark x1="96100" y1="46267" x2="94700" y2="65933"/>
                        <a14:foregroundMark x1="94700" y1="65933" x2="94700" y2="65933"/>
                        <a14:foregroundMark x1="92250" y1="71067" x2="64700" y2="71400"/>
                        <a14:foregroundMark x1="64700" y1="71400" x2="64700" y2="71400"/>
                        <a14:foregroundMark x1="49150" y1="71067" x2="65800" y2="70667"/>
                        <a14:foregroundMark x1="65800" y1="70667" x2="65800" y2="70667"/>
                        <a14:foregroundMark x1="77550" y1="70667" x2="54600" y2="72133"/>
                        <a14:foregroundMark x1="54600" y1="72133" x2="54600" y2="72133"/>
                        <a14:foregroundMark x1="33600" y1="72867" x2="38200" y2="72867"/>
                        <a14:foregroundMark x1="92550" y1="77933" x2="95550" y2="67733"/>
                        <a14:foregroundMark x1="19400" y1="4933" x2="4100" y2="3067"/>
                        <a14:foregroundMark x1="4100" y1="3067" x2="4100" y2="3067"/>
                        <a14:foregroundMark x1="47250" y1="3800" x2="36300" y2="3800"/>
                        <a14:foregroundMark x1="98250" y1="6733" x2="98000" y2="30000"/>
                        <a14:foregroundMark x1="96350" y1="34400" x2="99350" y2="44200"/>
                        <a14:foregroundMark x1="2750" y1="5267" x2="3000" y2="14000"/>
                        <a14:foregroundMark x1="3000" y1="48200" x2="8200" y2="75533"/>
                        <a14:foregroundMark x1="9000" y1="80600" x2="61400" y2="80600"/>
                        <a14:foregroundMark x1="81900" y1="80600" x2="38750" y2="80267"/>
                        <a14:foregroundMark x1="31950" y1="55467" x2="22650" y2="64200"/>
                        <a14:foregroundMark x1="26500" y1="53667" x2="23200" y2="63867"/>
                        <a14:foregroundMark x1="26500" y1="11800" x2="25100" y2="29267"/>
                        <a14:foregroundMark x1="20450" y1="55467" x2="24000" y2="69667"/>
                        <a14:foregroundMark x1="29200" y1="62800" x2="37150" y2="74800"/>
                        <a14:foregroundMark x1="57050" y1="77000" x2="36050" y2="85733"/>
                        <a14:foregroundMark x1="65500" y1="83133" x2="31100" y2="86467"/>
                        <a14:foregroundMark x1="32750" y1="86067" x2="8200" y2="89000"/>
                        <a14:foregroundMark x1="28100" y1="89333" x2="10650" y2="94067"/>
                        <a14:foregroundMark x1="10650" y1="94067" x2="10650" y2="94067"/>
                        <a14:foregroundMark x1="33050" y1="20533" x2="29750" y2="54400"/>
                        <a14:foregroundMark x1="26500" y1="21267" x2="38500" y2="55867"/>
                        <a14:foregroundMark x1="31650" y1="20533" x2="27300" y2="65667"/>
                        <a14:foregroundMark x1="41448" y1="98929" x2="42300" y2="99200"/>
                        <a14:foregroundMark x1="39904" y1="98438" x2="40591" y2="98656"/>
                        <a14:foregroundMark x1="21550" y1="92600" x2="33479" y2="96394"/>
                        <a14:foregroundMark x1="24000" y1="6000" x2="27300" y2="30733"/>
                        <a14:foregroundMark x1="20200" y1="50400" x2="38500" y2="60933"/>
                        <a14:foregroundMark x1="38500" y1="60933" x2="38500" y2="60933"/>
                        <a14:backgroundMark x1="43400" y1="97000" x2="26200" y2="98067"/>
                        <a14:backgroundMark x1="49700" y1="97733" x2="40150" y2="97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760" y="2045829"/>
            <a:ext cx="2784181" cy="2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EF4C3B4-9896-627C-6F0F-1D20230F9C6B}"/>
              </a:ext>
            </a:extLst>
          </p:cNvPr>
          <p:cNvGrpSpPr/>
          <p:nvPr/>
        </p:nvGrpSpPr>
        <p:grpSpPr>
          <a:xfrm>
            <a:off x="8298706" y="846654"/>
            <a:ext cx="1325950" cy="3458088"/>
            <a:chOff x="8254881" y="234811"/>
            <a:chExt cx="1325950" cy="3458088"/>
          </a:xfrm>
        </p:grpSpPr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222E48C3-E842-4B86-62E7-BAB7FEEA7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626"/>
            <a:stretch/>
          </p:blipFill>
          <p:spPr>
            <a:xfrm>
              <a:off x="8254881" y="234811"/>
              <a:ext cx="1325950" cy="3194189"/>
            </a:xfrm>
            <a:prstGeom prst="rect">
              <a:avLst/>
            </a:prstGeom>
          </p:spPr>
        </p:pic>
        <p:pic>
          <p:nvPicPr>
            <p:cNvPr id="24" name="Picture 23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8C3F7FB-B7BA-7D1D-6F13-3E236B73E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2664"/>
            <a:stretch/>
          </p:blipFill>
          <p:spPr>
            <a:xfrm>
              <a:off x="8254881" y="3411844"/>
              <a:ext cx="1325950" cy="281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221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543911" y="1019350"/>
            <a:ext cx="261481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4590B8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Schematic</a:t>
            </a:r>
            <a:endParaRPr lang="ar-EG" sz="2800" dirty="0">
              <a:solidFill>
                <a:srgbClr val="4590B8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F70ABC-8A67-F9BE-08E5-EE3269E0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Fire and safety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pic>
        <p:nvPicPr>
          <p:cNvPr id="15" name="Picture 2" descr="eagle-academy">
            <a:extLst>
              <a:ext uri="{FF2B5EF4-FFF2-40B4-BE49-F238E27FC236}">
                <a16:creationId xmlns:a16="http://schemas.microsoft.com/office/drawing/2014/main" id="{D3AA5279-1269-7B41-02FA-5369D274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52" y="686678"/>
            <a:ext cx="966841" cy="85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3D42FA7-8BF3-1E32-698D-F7E8A88B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52" y="1804220"/>
            <a:ext cx="6420945" cy="29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39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Lighting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375324" y="1032575"/>
            <a:ext cx="307968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Components</a:t>
            </a:r>
            <a:endParaRPr lang="ar-EG" sz="2800" dirty="0">
              <a:solidFill>
                <a:srgbClr val="00B0F0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99DC8-9683-626C-F04D-05E8CC2E5D9F}"/>
              </a:ext>
            </a:extLst>
          </p:cNvPr>
          <p:cNvSpPr txBox="1"/>
          <p:nvPr/>
        </p:nvSpPr>
        <p:spPr>
          <a:xfrm>
            <a:off x="814111" y="2086112"/>
            <a:ext cx="253627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LDR Sensor</a:t>
            </a:r>
            <a:endParaRPr lang="ar-EG" sz="24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7F5E7-4BFD-63A4-B6F2-D94EFBDFE866}"/>
              </a:ext>
            </a:extLst>
          </p:cNvPr>
          <p:cNvSpPr txBox="1"/>
          <p:nvPr/>
        </p:nvSpPr>
        <p:spPr>
          <a:xfrm>
            <a:off x="6276544" y="2099966"/>
            <a:ext cx="191751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Arduino </a:t>
            </a:r>
            <a:endParaRPr lang="ar-EG" sz="24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71734-413A-4584-EA6D-25C498A3F5F0}"/>
              </a:ext>
            </a:extLst>
          </p:cNvPr>
          <p:cNvSpPr txBox="1"/>
          <p:nvPr/>
        </p:nvSpPr>
        <p:spPr>
          <a:xfrm>
            <a:off x="1982902" y="3846496"/>
            <a:ext cx="120097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LEDS</a:t>
            </a:r>
            <a:endParaRPr lang="ar-EG" sz="24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12" name="Graphic 11" descr="Inventory with solid fill">
            <a:extLst>
              <a:ext uri="{FF2B5EF4-FFF2-40B4-BE49-F238E27FC236}">
                <a16:creationId xmlns:a16="http://schemas.microsoft.com/office/drawing/2014/main" id="{718536B8-BFB9-C597-B5CE-BAC572444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609" y="622600"/>
            <a:ext cx="914400" cy="914400"/>
          </a:xfrm>
          <a:prstGeom prst="rect">
            <a:avLst/>
          </a:prstGeom>
        </p:spPr>
      </p:pic>
      <p:pic>
        <p:nvPicPr>
          <p:cNvPr id="1028" name="Picture 4" descr="RoboMaterial - Material for building electronics">
            <a:extLst>
              <a:ext uri="{FF2B5EF4-FFF2-40B4-BE49-F238E27FC236}">
                <a16:creationId xmlns:a16="http://schemas.microsoft.com/office/drawing/2014/main" id="{2CEBAA88-7061-3357-8E25-3AB6280C5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07" y="1682138"/>
            <a:ext cx="899311" cy="12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DR - إلكترينو">
            <a:extLst>
              <a:ext uri="{FF2B5EF4-FFF2-40B4-BE49-F238E27FC236}">
                <a16:creationId xmlns:a16="http://schemas.microsoft.com/office/drawing/2014/main" id="{68BE9ECC-2813-BD5E-7071-FB0DFE81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13" b="90000" l="2800" r="90000">
                        <a14:foregroundMark x1="2900" y1="12903" x2="9900" y2="27258"/>
                        <a14:foregroundMark x1="21400" y1="6613" x2="34200" y2="23226"/>
                        <a14:foregroundMark x1="8000" y1="12903" x2="15000" y2="28226"/>
                        <a14:foregroundMark x1="27200" y1="14839" x2="43200" y2="40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13" y="1718060"/>
            <a:ext cx="1389992" cy="86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uy 8mm Coloured LEDs 30pk | TTS">
            <a:extLst>
              <a:ext uri="{FF2B5EF4-FFF2-40B4-BE49-F238E27FC236}">
                <a16:creationId xmlns:a16="http://schemas.microsoft.com/office/drawing/2014/main" id="{51899407-DCE3-6D7C-9A45-3CBA2F5D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13" y="3210040"/>
            <a:ext cx="1389992" cy="13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سعر عدد 2 مروحة تبريد 12 فولت 0.25 امبير 92x92 مم فى مصر | بواسطة امازون  مصر | كان بكام">
            <a:extLst>
              <a:ext uri="{FF2B5EF4-FFF2-40B4-BE49-F238E27FC236}">
                <a16:creationId xmlns:a16="http://schemas.microsoft.com/office/drawing/2014/main" id="{362F5713-C93A-22C5-40B9-65F80B23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39" y="3372433"/>
            <a:ext cx="1256179" cy="107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D6FE26-90A8-0407-9AE5-74235BAB873F}"/>
              </a:ext>
            </a:extLst>
          </p:cNvPr>
          <p:cNvSpPr txBox="1"/>
          <p:nvPr/>
        </p:nvSpPr>
        <p:spPr>
          <a:xfrm>
            <a:off x="6790723" y="3846494"/>
            <a:ext cx="88915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Fan</a:t>
            </a:r>
            <a:endParaRPr lang="ar-EG" sz="24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19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19AAC9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19AAC9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B50DA326-5BF4-FC08-42FD-AE11D51F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E55B8D-6567-41D2-7F95-05C268E86CDC}"/>
              </a:ext>
            </a:extLst>
          </p:cNvPr>
          <p:cNvSpPr txBox="1">
            <a:spLocks/>
          </p:cNvSpPr>
          <p:nvPr/>
        </p:nvSpPr>
        <p:spPr>
          <a:xfrm>
            <a:off x="2679203" y="1736309"/>
            <a:ext cx="4285044" cy="2702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spc="3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Turn on fan </a:t>
            </a:r>
            <a:br>
              <a:rPr lang="en-US" sz="1800" spc="3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</a:br>
            <a:r>
              <a:rPr lang="en-US" sz="1800" spc="3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check lighting </a:t>
            </a:r>
            <a:br>
              <a:rPr lang="en-US" sz="1800" spc="3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</a:br>
            <a:endParaRPr lang="ar-EG" sz="1800" spc="3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2F4048-12FC-8F08-49CE-2C5B3BA6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Lighting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CC2C0-ACA1-23B2-575D-521D66249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658" y="885054"/>
            <a:ext cx="2389535" cy="367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638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428495" y="957796"/>
            <a:ext cx="284565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19AAC9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Hardware</a:t>
            </a:r>
            <a:endParaRPr lang="ar-EG" sz="3200" dirty="0">
              <a:solidFill>
                <a:srgbClr val="19AAC9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F8406-F429-F9FC-4A3A-72B5A8D551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0321" y="686679"/>
            <a:ext cx="855892" cy="855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8FD1F-0A38-2697-D76B-550BDACE2B67}"/>
              </a:ext>
            </a:extLst>
          </p:cNvPr>
          <p:cNvSpPr txBox="1"/>
          <p:nvPr/>
        </p:nvSpPr>
        <p:spPr>
          <a:xfrm>
            <a:off x="1060078" y="4586441"/>
            <a:ext cx="158248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Backend</a:t>
            </a:r>
            <a:endParaRPr lang="ar-EG" sz="2400" dirty="0">
              <a:solidFill>
                <a:srgbClr val="4590B8"/>
              </a:solidFill>
              <a:latin typeface="29LT Bukra Bold Italic" panose="000B0903020204020204" pitchFamily="34" charset="-78"/>
              <a:cs typeface="29LT Bukra Bold Italic" panose="000B09030202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0A49F-7885-2A24-3835-F4F4A263D9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31124" y="4448909"/>
            <a:ext cx="599197" cy="599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F24497-77D2-E38C-434C-68C6623338C0}"/>
              </a:ext>
            </a:extLst>
          </p:cNvPr>
          <p:cNvSpPr txBox="1"/>
          <p:nvPr/>
        </p:nvSpPr>
        <p:spPr>
          <a:xfrm>
            <a:off x="5994202" y="4599818"/>
            <a:ext cx="296747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spc="600" dirty="0">
                <a:solidFill>
                  <a:srgbClr val="4590B8"/>
                </a:solidFill>
                <a:latin typeface="Elemental End" panose="02000500000000000000" pitchFamily="2" charset="0"/>
              </a:rPr>
              <a:t>Frontend</a:t>
            </a:r>
            <a:endParaRPr lang="ar-EG" sz="2400" spc="600" dirty="0">
              <a:solidFill>
                <a:srgbClr val="4590B8"/>
              </a:solidFill>
              <a:latin typeface="Elemental End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0B08FB-148F-6B83-2269-EC09DC8A64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8961681" y="4462285"/>
            <a:ext cx="599198" cy="59919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F802D90-9446-2729-94A2-B64DBAE7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Lighting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pic>
        <p:nvPicPr>
          <p:cNvPr id="14340" name="Picture 4" descr="لا يتوفر وصف.">
            <a:extLst>
              <a:ext uri="{FF2B5EF4-FFF2-40B4-BE49-F238E27FC236}">
                <a16:creationId xmlns:a16="http://schemas.microsoft.com/office/drawing/2014/main" id="{EB2DD3B9-EAAE-9260-F5EA-EC4A88010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6"/>
          <a:stretch/>
        </p:blipFill>
        <p:spPr bwMode="auto">
          <a:xfrm>
            <a:off x="794431" y="1996723"/>
            <a:ext cx="3098833" cy="223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لا يتوفر وصف.">
            <a:extLst>
              <a:ext uri="{FF2B5EF4-FFF2-40B4-BE49-F238E27FC236}">
                <a16:creationId xmlns:a16="http://schemas.microsoft.com/office/drawing/2014/main" id="{153BBEC5-D0CB-A341-9F86-441CB186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22196" y="1601704"/>
            <a:ext cx="2230514" cy="29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87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581192" y="1019351"/>
            <a:ext cx="261481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19AAC9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Schematic</a:t>
            </a:r>
            <a:endParaRPr lang="ar-EG" sz="2800" dirty="0">
              <a:solidFill>
                <a:srgbClr val="19AAC9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F802D90-9446-2729-94A2-B64DBAE7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Lighting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pic>
        <p:nvPicPr>
          <p:cNvPr id="1026" name="Picture 2" descr="eagle-academy">
            <a:extLst>
              <a:ext uri="{FF2B5EF4-FFF2-40B4-BE49-F238E27FC236}">
                <a16:creationId xmlns:a16="http://schemas.microsoft.com/office/drawing/2014/main" id="{6C756599-944D-537D-6F89-9615B9D8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14" y="686679"/>
            <a:ext cx="966841" cy="85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338A833C-2846-A9A6-D085-DEF60E80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26" y="1748420"/>
            <a:ext cx="6099773" cy="301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4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3CC9C-9C76-1479-7FCF-56070ECB694D}"/>
              </a:ext>
            </a:extLst>
          </p:cNvPr>
          <p:cNvSpPr txBox="1"/>
          <p:nvPr/>
        </p:nvSpPr>
        <p:spPr>
          <a:xfrm>
            <a:off x="497150" y="896644"/>
            <a:ext cx="585769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Elemental End" panose="02000500000000000000" pitchFamily="2" charset="0"/>
                <a:cs typeface="29LT Bukra Bold Italic" panose="000B0903020204020204" pitchFamily="34" charset="-78"/>
              </a:rPr>
              <a:t>The Whole Project</a:t>
            </a:r>
            <a:endParaRPr lang="ar-EG" sz="3200" dirty="0">
              <a:solidFill>
                <a:srgbClr val="4590B8"/>
              </a:solidFill>
              <a:latin typeface="Elemental End" panose="02000500000000000000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16386" name="Picture 2" descr="لا يتوفر وصف.">
            <a:extLst>
              <a:ext uri="{FF2B5EF4-FFF2-40B4-BE49-F238E27FC236}">
                <a16:creationId xmlns:a16="http://schemas.microsoft.com/office/drawing/2014/main" id="{D5964945-108C-1463-133F-B0660E4CC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50" b="99700" l="23400" r="81400">
                        <a14:foregroundMark x1="38733" y1="80250" x2="49600" y2="81450"/>
                        <a14:foregroundMark x1="29067" y1="30700" x2="46133" y2="30150"/>
                        <a14:foregroundMark x1="26467" y1="47400" x2="23400" y2="32350"/>
                        <a14:foregroundMark x1="23533" y1="24200" x2="39933" y2="21650"/>
                        <a14:foregroundMark x1="51667" y1="92450" x2="63933" y2="92550"/>
                        <a14:foregroundMark x1="68933" y1="92050" x2="71533" y2="63050"/>
                        <a14:foregroundMark x1="71533" y1="63050" x2="70667" y2="27850"/>
                        <a14:foregroundMark x1="74667" y1="24750" x2="77933" y2="77700"/>
                        <a14:foregroundMark x1="58267" y1="92700" x2="74800" y2="93350"/>
                        <a14:foregroundMark x1="37333" y1="94900" x2="77400" y2="92550"/>
                        <a14:foregroundMark x1="64600" y1="95950" x2="74467" y2="95050"/>
                        <a14:foregroundMark x1="58267" y1="96300" x2="67933" y2="98150"/>
                        <a14:foregroundMark x1="41667" y1="91250" x2="50333" y2="73300"/>
                        <a14:foregroundMark x1="47867" y1="70300" x2="43600" y2="36750"/>
                        <a14:foregroundMark x1="38933" y1="44400" x2="42533" y2="74300"/>
                        <a14:foregroundMark x1="62400" y1="24850" x2="81400" y2="22000"/>
                        <a14:foregroundMark x1="81400" y1="22000" x2="81400" y2="22000"/>
                        <a14:foregroundMark x1="80000" y1="33800" x2="76733" y2="99700"/>
                        <a14:backgroundMark x1="21667" y1="67850" x2="27200" y2="82900"/>
                        <a14:backgroundMark x1="27200" y1="82900" x2="27200" y2="83250"/>
                        <a14:backgroundMark x1="22133" y1="85300" x2="26667" y2="99150"/>
                        <a14:backgroundMark x1="28733" y1="67200" x2="32200" y2="6900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92" t="15556" r="17222"/>
          <a:stretch/>
        </p:blipFill>
        <p:spPr bwMode="auto">
          <a:xfrm rot="5400000">
            <a:off x="1081934" y="1490418"/>
            <a:ext cx="2114614" cy="3652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C11710-44A9-F90C-DE0A-7C8A4B72B903}"/>
              </a:ext>
            </a:extLst>
          </p:cNvPr>
          <p:cNvSpPr txBox="1"/>
          <p:nvPr/>
        </p:nvSpPr>
        <p:spPr>
          <a:xfrm>
            <a:off x="1145219" y="4938413"/>
            <a:ext cx="198804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Elemental End" panose="02000500000000000000" pitchFamily="2" charset="0"/>
              </a:rPr>
              <a:t>FRONT</a:t>
            </a:r>
            <a:endParaRPr lang="ar-EG" sz="3200" dirty="0">
              <a:solidFill>
                <a:srgbClr val="00B0F0"/>
              </a:solidFill>
              <a:latin typeface="Elemental End" panose="02000500000000000000" pitchFamily="2" charset="0"/>
            </a:endParaRPr>
          </a:p>
        </p:txBody>
      </p:sp>
      <p:pic>
        <p:nvPicPr>
          <p:cNvPr id="16388" name="Picture 4" descr="لا يتوفر وصف.">
            <a:extLst>
              <a:ext uri="{FF2B5EF4-FFF2-40B4-BE49-F238E27FC236}">
                <a16:creationId xmlns:a16="http://schemas.microsoft.com/office/drawing/2014/main" id="{00EBB2D6-92A4-7027-D4FE-F9DD52CEC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150" b="78600" l="25667" r="77867">
                        <a14:foregroundMark x1="50733" y1="14900" x2="62800" y2="37550"/>
                        <a14:foregroundMark x1="72867" y1="17100" x2="50933" y2="23550"/>
                        <a14:foregroundMark x1="50933" y1="23550" x2="50933" y2="23550"/>
                        <a14:foregroundMark x1="40200" y1="16300" x2="38467" y2="22800"/>
                        <a14:foregroundMark x1="41600" y1="19050" x2="42133" y2="27300"/>
                        <a14:foregroundMark x1="42133" y1="27300" x2="42133" y2="27300"/>
                        <a14:foregroundMark x1="55600" y1="36650" x2="53533" y2="41300"/>
                        <a14:foregroundMark x1="61267" y1="37150" x2="58333" y2="40900"/>
                        <a14:foregroundMark x1="47467" y1="36500" x2="44867" y2="39350"/>
                        <a14:foregroundMark x1="72867" y1="23150" x2="75933" y2="41150"/>
                        <a14:foregroundMark x1="69200" y1="59950" x2="50200" y2="66950"/>
                        <a14:foregroundMark x1="28800" y1="58400" x2="30933" y2="65100"/>
                        <a14:foregroundMark x1="31600" y1="15650" x2="55400" y2="14000"/>
                        <a14:foregroundMark x1="65067" y1="13450" x2="75800" y2="15550"/>
                        <a14:foregroundMark x1="77133" y1="27950" x2="76800" y2="31350"/>
                        <a14:foregroundMark x1="25733" y1="19800" x2="30400" y2="37400"/>
                        <a14:foregroundMark x1="30400" y1="37400" x2="30400" y2="37400"/>
                        <a14:foregroundMark x1="73333" y1="12150" x2="36400" y2="12300"/>
                        <a14:foregroundMark x1="70600" y1="53850" x2="77133" y2="73900"/>
                        <a14:foregroundMark x1="77133" y1="73900" x2="77133" y2="73900"/>
                        <a14:foregroundMark x1="55267" y1="72750" x2="49200" y2="73400"/>
                        <a14:foregroundMark x1="68333" y1="76900" x2="60733" y2="74950"/>
                        <a14:foregroundMark x1="77867" y1="76100" x2="68867" y2="77550"/>
                        <a14:foregroundMark x1="27933" y1="72750" x2="40267" y2="77000"/>
                        <a14:foregroundMark x1="40267" y1="77000" x2="41267" y2="77000"/>
                        <a14:foregroundMark x1="31600" y1="78600" x2="26400" y2="78450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70" t="10308" r="17035" b="20518"/>
          <a:stretch/>
        </p:blipFill>
        <p:spPr bwMode="auto">
          <a:xfrm rot="16200000">
            <a:off x="4947245" y="1571023"/>
            <a:ext cx="2297511" cy="349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11FCD-D642-DD18-A431-DA77C3DED664}"/>
              </a:ext>
            </a:extLst>
          </p:cNvPr>
          <p:cNvSpPr txBox="1"/>
          <p:nvPr/>
        </p:nvSpPr>
        <p:spPr>
          <a:xfrm>
            <a:off x="5547252" y="4938413"/>
            <a:ext cx="126669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Elemental End" panose="02000500000000000000" pitchFamily="2" charset="0"/>
              </a:rPr>
              <a:t>Top</a:t>
            </a:r>
            <a:endParaRPr lang="ar-EG" sz="3200" dirty="0">
              <a:solidFill>
                <a:srgbClr val="00B0F0"/>
              </a:solidFill>
              <a:latin typeface="Elemental End" panose="02000500000000000000" pitchFamily="2" charset="0"/>
            </a:endParaRPr>
          </a:p>
        </p:txBody>
      </p:sp>
      <p:pic>
        <p:nvPicPr>
          <p:cNvPr id="16390" name="Picture 6" descr="لا يتوفر وصف.">
            <a:extLst>
              <a:ext uri="{FF2B5EF4-FFF2-40B4-BE49-F238E27FC236}">
                <a16:creationId xmlns:a16="http://schemas.microsoft.com/office/drawing/2014/main" id="{8D31B23A-6C12-2B50-6AFB-3D7F8AB33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00" b="96867" l="1300" r="99000">
                        <a14:foregroundMark x1="85850" y1="18133" x2="84650" y2="86667"/>
                        <a14:foregroundMark x1="84650" y1="86667" x2="78650" y2="92267"/>
                        <a14:foregroundMark x1="78650" y1="92267" x2="44400" y2="91933"/>
                        <a14:foregroundMark x1="44400" y1="91933" x2="30400" y2="86133"/>
                        <a14:foregroundMark x1="30400" y1="86133" x2="14800" y2="69333"/>
                        <a14:foregroundMark x1="14800" y1="69333" x2="13350" y2="41600"/>
                        <a14:foregroundMark x1="13350" y1="41600" x2="20200" y2="27400"/>
                        <a14:foregroundMark x1="20200" y1="27400" x2="83250" y2="18467"/>
                        <a14:foregroundMark x1="83250" y1="18467" x2="83350" y2="18400"/>
                        <a14:foregroundMark x1="90150" y1="12933" x2="93250" y2="86067"/>
                        <a14:foregroundMark x1="94600" y1="7867" x2="94050" y2="77467"/>
                        <a14:foregroundMark x1="94050" y1="77467" x2="92250" y2="84933"/>
                        <a14:foregroundMark x1="96150" y1="8133" x2="99350" y2="43800"/>
                        <a14:foregroundMark x1="99350" y1="43800" x2="95850" y2="85133"/>
                        <a14:foregroundMark x1="95850" y1="85133" x2="88250" y2="89467"/>
                        <a14:foregroundMark x1="88250" y1="89467" x2="87800" y2="89467"/>
                        <a14:foregroundMark x1="81300" y1="9867" x2="15950" y2="17333"/>
                        <a14:foregroundMark x1="15950" y1="17333" x2="8850" y2="26200"/>
                        <a14:foregroundMark x1="8850" y1="26200" x2="5850" y2="49133"/>
                        <a14:foregroundMark x1="5850" y1="49133" x2="11500" y2="88667"/>
                        <a14:foregroundMark x1="84500" y1="6333" x2="96050" y2="4200"/>
                        <a14:foregroundMark x1="96050" y1="4200" x2="98900" y2="10067"/>
                        <a14:foregroundMark x1="98900" y1="10067" x2="99050" y2="11400"/>
                        <a14:foregroundMark x1="82450" y1="5600" x2="94250" y2="3200"/>
                        <a14:foregroundMark x1="94250" y1="3200" x2="97600" y2="3267"/>
                        <a14:foregroundMark x1="17300" y1="15267" x2="2950" y2="17667"/>
                        <a14:foregroundMark x1="2950" y1="17667" x2="1300" y2="41067"/>
                        <a14:foregroundMark x1="1300" y1="41067" x2="1600" y2="43133"/>
                        <a14:foregroundMark x1="3450" y1="48000" x2="5600" y2="93933"/>
                        <a14:foregroundMark x1="5600" y1="93933" x2="11550" y2="96867"/>
                        <a14:foregroundMark x1="11550" y1="96867" x2="12050" y2="96600"/>
                        <a14:backgroundMark x1="4600" y1="6067" x2="500" y2="10333"/>
                        <a14:backgroundMark x1="3350" y1="10200" x2="250" y2="14000"/>
                        <a14:backgroundMark x1="150" y1="78600" x2="2450" y2="98667"/>
                        <a14:backgroundMark x1="27300" y1="97200" x2="18750" y2="99400"/>
                        <a14:backgroundMark x1="63450" y1="96467" x2="44000" y2="99800"/>
                        <a14:backgroundMark x1="44000" y1="99800" x2="37650" y2="98533"/>
                        <a14:backgroundMark x1="37650" y1="98533" x2="57400" y2="95533"/>
                        <a14:backgroundMark x1="57400" y1="95533" x2="58300" y2="95533"/>
                        <a14:backgroundMark x1="54900" y1="3733" x2="32750" y2="5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3" r="356" b="2007"/>
          <a:stretch/>
        </p:blipFill>
        <p:spPr bwMode="auto">
          <a:xfrm>
            <a:off x="8310544" y="1953050"/>
            <a:ext cx="3470444" cy="2512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2EED4-2036-9640-5E9A-E8C2E6B8452D}"/>
              </a:ext>
            </a:extLst>
          </p:cNvPr>
          <p:cNvSpPr txBox="1"/>
          <p:nvPr/>
        </p:nvSpPr>
        <p:spPr>
          <a:xfrm>
            <a:off x="8840949" y="4938413"/>
            <a:ext cx="240963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Elemental End" panose="02000500000000000000" pitchFamily="2" charset="0"/>
              </a:rPr>
              <a:t>Bottom</a:t>
            </a:r>
            <a:endParaRPr lang="ar-EG" sz="3200" dirty="0">
              <a:solidFill>
                <a:srgbClr val="00B0F0"/>
              </a:solidFill>
              <a:latin typeface="Elemental En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081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7498" y="3430482"/>
            <a:ext cx="3081576" cy="2629006"/>
          </a:xfrm>
        </p:spPr>
        <p:txBody>
          <a:bodyPr>
            <a:norm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This presentation 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was made by </a:t>
            </a:r>
          </a:p>
          <a:p>
            <a:pPr algn="ctr"/>
            <a:r>
              <a:rPr lang="en-US" sz="900" dirty="0" err="1">
                <a:solidFill>
                  <a:schemeClr val="bg2"/>
                </a:solidFill>
              </a:rPr>
              <a:t>HalemoGPA</a:t>
            </a:r>
            <a:endParaRPr lang="en-US" sz="900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513D4B-B425-8FB8-6012-D52F2DEC2D39}"/>
              </a:ext>
            </a:extLst>
          </p:cNvPr>
          <p:cNvSpPr txBox="1"/>
          <p:nvPr/>
        </p:nvSpPr>
        <p:spPr>
          <a:xfrm>
            <a:off x="372862" y="905522"/>
            <a:ext cx="229364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Elemental End" panose="02000500000000000000" pitchFamily="2" charset="0"/>
                <a:cs typeface="29LT Bukra Bold Italic" panose="000B0903020204020204" pitchFamily="34" charset="-78"/>
              </a:rPr>
              <a:t>Stages</a:t>
            </a:r>
            <a:endParaRPr lang="ar-EG" sz="3200" dirty="0">
              <a:solidFill>
                <a:srgbClr val="4590B8"/>
              </a:solidFill>
              <a:latin typeface="Elemental End" panose="02000500000000000000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4" name="Graphic 3" descr="Badge 1 with solid fill">
            <a:extLst>
              <a:ext uri="{FF2B5EF4-FFF2-40B4-BE49-F238E27FC236}">
                <a16:creationId xmlns:a16="http://schemas.microsoft.com/office/drawing/2014/main" id="{B7714373-4249-50DE-2FE0-86DA3A5FD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7542" y="1684538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6331CE-5F94-98D1-83F9-E8E2DD52BF23}"/>
              </a:ext>
            </a:extLst>
          </p:cNvPr>
          <p:cNvSpPr txBox="1"/>
          <p:nvPr/>
        </p:nvSpPr>
        <p:spPr>
          <a:xfrm>
            <a:off x="4216893" y="1849350"/>
            <a:ext cx="160813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1A3260"/>
                </a:solidFill>
                <a:latin typeface="Elemental End" panose="02000500000000000000" pitchFamily="2" charset="0"/>
                <a:cs typeface="29LT Bukra Bold Italic" panose="000B0903020204020204" pitchFamily="34" charset="-78"/>
              </a:rPr>
              <a:t>Gate</a:t>
            </a:r>
            <a:endParaRPr lang="ar-EG" sz="3200" dirty="0">
              <a:solidFill>
                <a:srgbClr val="1A3260"/>
              </a:solidFill>
              <a:latin typeface="Elemental End" panose="02000500000000000000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305BC3CE-A078-B736-E647-1C186ABFF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7542" y="3664258"/>
            <a:ext cx="914400" cy="91440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B7621D57-2897-72C1-040B-0D25E2E19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7542" y="267439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3406D6-E17C-C2F5-D02A-808B9D64C553}"/>
              </a:ext>
            </a:extLst>
          </p:cNvPr>
          <p:cNvSpPr txBox="1"/>
          <p:nvPr/>
        </p:nvSpPr>
        <p:spPr>
          <a:xfrm>
            <a:off x="4216893" y="2844225"/>
            <a:ext cx="523893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4590B8"/>
                </a:solidFill>
                <a:latin typeface="Elemental End" panose="02000500000000000000" pitchFamily="2" charset="0"/>
                <a:cs typeface="29LT Bukra Bold Italic" panose="000B0903020204020204" pitchFamily="34" charset="-78"/>
              </a:rPr>
              <a:t>Fire &amp; Gas Safety</a:t>
            </a:r>
            <a:endParaRPr lang="ar-EG" sz="3200" dirty="0">
              <a:solidFill>
                <a:srgbClr val="4590B8"/>
              </a:solidFill>
              <a:latin typeface="Elemental End" panose="02000500000000000000" pitchFamily="2" charset="0"/>
              <a:cs typeface="29LT Bukra Bold Italic" panose="000B0903020204020204" pitchFamily="3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BFB449-5BFA-E9E2-CA11-D2DF7675B9D3}"/>
              </a:ext>
            </a:extLst>
          </p:cNvPr>
          <p:cNvSpPr txBox="1"/>
          <p:nvPr/>
        </p:nvSpPr>
        <p:spPr>
          <a:xfrm>
            <a:off x="4216893" y="3829070"/>
            <a:ext cx="258917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19AAC9"/>
                </a:solidFill>
                <a:latin typeface="Elemental End" panose="02000500000000000000" pitchFamily="2" charset="0"/>
                <a:cs typeface="29LT Bukra Bold Italic" panose="000B0903020204020204" pitchFamily="34" charset="-78"/>
              </a:rPr>
              <a:t>Lighting</a:t>
            </a:r>
            <a:endParaRPr lang="ar-EG" sz="3200" dirty="0">
              <a:solidFill>
                <a:srgbClr val="19AAC9"/>
              </a:solidFill>
              <a:latin typeface="Elemental End" panose="02000500000000000000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14" name="Graphic 13" descr="Badge 1 with solid fill">
            <a:extLst>
              <a:ext uri="{FF2B5EF4-FFF2-40B4-BE49-F238E27FC236}">
                <a16:creationId xmlns:a16="http://schemas.microsoft.com/office/drawing/2014/main" id="{4D337ADC-BF15-FD06-5F26-D6F1FBA24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0" y="5651798"/>
            <a:ext cx="458679" cy="458679"/>
          </a:xfrm>
          <a:prstGeom prst="rect">
            <a:avLst/>
          </a:prstGeom>
        </p:spPr>
      </p:pic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4684FBA0-F007-ED0B-6221-84BA17615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7368" y="5651799"/>
            <a:ext cx="458679" cy="4586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F20DD7-71F6-AE85-5635-EB60A67C08D0}"/>
              </a:ext>
            </a:extLst>
          </p:cNvPr>
          <p:cNvSpPr txBox="1"/>
          <p:nvPr/>
        </p:nvSpPr>
        <p:spPr>
          <a:xfrm>
            <a:off x="1956047" y="5741145"/>
            <a:ext cx="180369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Alarm is included</a:t>
            </a:r>
            <a:endParaRPr lang="ar-EG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BC0743-F9D8-FD6D-592B-1DADD5669957}"/>
              </a:ext>
            </a:extLst>
          </p:cNvPr>
          <p:cNvSpPr txBox="1"/>
          <p:nvPr/>
        </p:nvSpPr>
        <p:spPr>
          <a:xfrm>
            <a:off x="1300242" y="5721645"/>
            <a:ext cx="25199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,</a:t>
            </a:r>
            <a:endParaRPr lang="ar-EG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D4DAB-652B-3AFD-075B-83A36CA5A724}"/>
              </a:ext>
            </a:extLst>
          </p:cNvPr>
          <p:cNvSpPr txBox="1"/>
          <p:nvPr/>
        </p:nvSpPr>
        <p:spPr>
          <a:xfrm>
            <a:off x="486294" y="5692305"/>
            <a:ext cx="41549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In</a:t>
            </a:r>
            <a:endParaRPr lang="ar-EG" sz="2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619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Gate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375324" y="1032575"/>
            <a:ext cx="307968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1A3260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Components</a:t>
            </a:r>
            <a:endParaRPr lang="ar-EG" sz="2800" dirty="0">
              <a:solidFill>
                <a:srgbClr val="1A3260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99DC8-9683-626C-F04D-05E8CC2E5D9F}"/>
              </a:ext>
            </a:extLst>
          </p:cNvPr>
          <p:cNvSpPr txBox="1"/>
          <p:nvPr/>
        </p:nvSpPr>
        <p:spPr>
          <a:xfrm>
            <a:off x="1263811" y="2099966"/>
            <a:ext cx="180690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Keypad </a:t>
            </a:r>
            <a:endParaRPr lang="ar-EG" sz="24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7F5E7-4BFD-63A4-B6F2-D94EFBDFE866}"/>
              </a:ext>
            </a:extLst>
          </p:cNvPr>
          <p:cNvSpPr txBox="1"/>
          <p:nvPr/>
        </p:nvSpPr>
        <p:spPr>
          <a:xfrm>
            <a:off x="4616467" y="2099966"/>
            <a:ext cx="191751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Arduino </a:t>
            </a:r>
            <a:endParaRPr lang="ar-EG" sz="24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8ECE3-DDAF-E51D-9EDC-9B5E39512AA9}"/>
              </a:ext>
            </a:extLst>
          </p:cNvPr>
          <p:cNvSpPr txBox="1"/>
          <p:nvPr/>
        </p:nvSpPr>
        <p:spPr>
          <a:xfrm>
            <a:off x="8111404" y="2148958"/>
            <a:ext cx="94288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LCD</a:t>
            </a:r>
            <a:endParaRPr lang="ar-EG" sz="24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71734-413A-4584-EA6D-25C498A3F5F0}"/>
              </a:ext>
            </a:extLst>
          </p:cNvPr>
          <p:cNvSpPr txBox="1"/>
          <p:nvPr/>
        </p:nvSpPr>
        <p:spPr>
          <a:xfrm>
            <a:off x="1126610" y="3277773"/>
            <a:ext cx="279595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Servo Motor</a:t>
            </a:r>
            <a:endParaRPr lang="ar-EG" sz="24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D891C-6394-E743-2497-34A3C03CA2F9}"/>
              </a:ext>
            </a:extLst>
          </p:cNvPr>
          <p:cNvSpPr txBox="1"/>
          <p:nvPr/>
        </p:nvSpPr>
        <p:spPr>
          <a:xfrm>
            <a:off x="7295680" y="3265810"/>
            <a:ext cx="160813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Buzzer</a:t>
            </a:r>
            <a:endParaRPr lang="ar-EG" sz="24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12" name="Graphic 11" descr="Inventory with solid fill">
            <a:extLst>
              <a:ext uri="{FF2B5EF4-FFF2-40B4-BE49-F238E27FC236}">
                <a16:creationId xmlns:a16="http://schemas.microsoft.com/office/drawing/2014/main" id="{718536B8-BFB9-C597-B5CE-BAC572444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609" y="622600"/>
            <a:ext cx="914400" cy="914400"/>
          </a:xfrm>
          <a:prstGeom prst="rect">
            <a:avLst/>
          </a:prstGeom>
        </p:spPr>
      </p:pic>
      <p:pic>
        <p:nvPicPr>
          <p:cNvPr id="1026" name="Picture 2" descr="Self-adhesive membrane keyboard 4x4 - 16 keys Botland - Robotic Shop">
            <a:extLst>
              <a:ext uri="{FF2B5EF4-FFF2-40B4-BE49-F238E27FC236}">
                <a16:creationId xmlns:a16="http://schemas.microsoft.com/office/drawing/2014/main" id="{8E0D68A9-BF6F-F8D3-09E9-AEB1634C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94" y="1669458"/>
            <a:ext cx="1294977" cy="129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boMaterial - Material for building electronics">
            <a:extLst>
              <a:ext uri="{FF2B5EF4-FFF2-40B4-BE49-F238E27FC236}">
                <a16:creationId xmlns:a16="http://schemas.microsoft.com/office/drawing/2014/main" id="{2CEBAA88-7061-3357-8E25-3AB6280C5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768" y="1682138"/>
            <a:ext cx="899311" cy="12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Arduino Lcd - 16 X 2 Lcd Png PNG Image with No Background -  PNGkey.com">
            <a:extLst>
              <a:ext uri="{FF2B5EF4-FFF2-40B4-BE49-F238E27FC236}">
                <a16:creationId xmlns:a16="http://schemas.microsoft.com/office/drawing/2014/main" id="{6EA00CAD-86A7-053F-F1B2-3360C09BC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2"/>
          <a:stretch/>
        </p:blipFill>
        <p:spPr bwMode="auto">
          <a:xfrm>
            <a:off x="9384616" y="1669458"/>
            <a:ext cx="2253191" cy="10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rvomotor png images | PNGWing">
            <a:extLst>
              <a:ext uri="{FF2B5EF4-FFF2-40B4-BE49-F238E27FC236}">
                <a16:creationId xmlns:a16="http://schemas.microsoft.com/office/drawing/2014/main" id="{8B8CC635-58F0-6169-C570-8953DA29C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140" y="2394607"/>
            <a:ext cx="3306194" cy="179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uzzer png images | PNGWing">
            <a:extLst>
              <a:ext uri="{FF2B5EF4-FFF2-40B4-BE49-F238E27FC236}">
                <a16:creationId xmlns:a16="http://schemas.microsoft.com/office/drawing/2014/main" id="{2101F472-7586-61B1-D236-1831D5A34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20" y="2646214"/>
            <a:ext cx="1565571" cy="156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وحدة إضاءة rgb led مع شريط 3 م ، 12 فولت ، 0.72 وات ، مقاوم للماء ، ws2801  بكسل ذكي|smart pixel|led modulergb led module - AliExpress">
            <a:extLst>
              <a:ext uri="{FF2B5EF4-FFF2-40B4-BE49-F238E27FC236}">
                <a16:creationId xmlns:a16="http://schemas.microsoft.com/office/drawing/2014/main" id="{1FF42AC7-17EF-8DA0-0913-B3C2571FB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4" b="9079"/>
          <a:stretch/>
        </p:blipFill>
        <p:spPr bwMode="auto">
          <a:xfrm>
            <a:off x="4500406" y="3922595"/>
            <a:ext cx="1339088" cy="104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7E853E-294A-C3ED-DC8A-8DD39EC64AAD}"/>
              </a:ext>
            </a:extLst>
          </p:cNvPr>
          <p:cNvSpPr txBox="1"/>
          <p:nvPr/>
        </p:nvSpPr>
        <p:spPr>
          <a:xfrm>
            <a:off x="1598099" y="4186627"/>
            <a:ext cx="187904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RGB LED</a:t>
            </a:r>
            <a:endParaRPr lang="ar-EG" sz="24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13316" name="Picture 4" descr="5V ريلاي قناتين - متجر اصنعها">
            <a:extLst>
              <a:ext uri="{FF2B5EF4-FFF2-40B4-BE49-F238E27FC236}">
                <a16:creationId xmlns:a16="http://schemas.microsoft.com/office/drawing/2014/main" id="{64E8ACA0-5CA2-CA9B-0F34-95FA6CF20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6615" r="96923">
                        <a14:foregroundMark x1="13231" y1="51692" x2="16154" y2="58923"/>
                        <a14:foregroundMark x1="22000" y1="48000" x2="6769" y2="56769"/>
                        <a14:foregroundMark x1="17692" y1="48000" x2="8923" y2="52462"/>
                        <a14:foregroundMark x1="85231" y1="44462" x2="96923" y2="50308"/>
                        <a14:foregroundMark x1="83846" y1="41538" x2="93231" y2="50308"/>
                        <a14:foregroundMark x1="84615" y1="56769" x2="48615" y2="76769"/>
                        <a14:foregroundMark x1="48615" y1="76769" x2="47385" y2="77846"/>
                        <a14:foregroundMark x1="48154" y1="77077" x2="39385" y2="83692"/>
                        <a14:foregroundMark x1="50308" y1="47385" x2="18308" y2="5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204" y="3807077"/>
            <a:ext cx="1220764" cy="122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E3E228-7F93-6D42-3379-FCAE4B6EAF96}"/>
              </a:ext>
            </a:extLst>
          </p:cNvPr>
          <p:cNvSpPr txBox="1"/>
          <p:nvPr/>
        </p:nvSpPr>
        <p:spPr>
          <a:xfrm>
            <a:off x="6145526" y="4051698"/>
            <a:ext cx="282320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2 channel</a:t>
            </a:r>
            <a:b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</a:br>
            <a:r>
              <a:rPr lang="en-US" sz="24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relay module</a:t>
            </a:r>
            <a:endParaRPr lang="ar-EG" sz="24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29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Gate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1A3260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1A3260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B50DA326-5BF4-FC08-42FD-AE11D51F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E55B8D-6567-41D2-7F95-05C268E86CDC}"/>
              </a:ext>
            </a:extLst>
          </p:cNvPr>
          <p:cNvSpPr txBox="1">
            <a:spLocks/>
          </p:cNvSpPr>
          <p:nvPr/>
        </p:nvSpPr>
        <p:spPr>
          <a:xfrm>
            <a:off x="1041470" y="2739486"/>
            <a:ext cx="490944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Definitions, libraries </a:t>
            </a:r>
            <a:r>
              <a:rPr lang="en-US" sz="2800" dirty="0">
                <a:solidFill>
                  <a:srgbClr val="4590B8"/>
                </a:solidFill>
                <a:latin typeface="Elemental End" panose="02000500000000000000" pitchFamily="2" charset="0"/>
                <a:cs typeface="SF TransRobotics Extended" panose="00000400000000000000" pitchFamily="2" charset="0"/>
              </a:rPr>
              <a:t>&amp;</a:t>
            </a:r>
            <a:r>
              <a:rPr lang="en-US" sz="28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 Object Creation</a:t>
            </a:r>
            <a:endParaRPr lang="ar-EG" sz="28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BF2C6-ACE0-CF8F-8823-16400E88D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57734"/>
            <a:ext cx="5403533" cy="4040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01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Gate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1A3260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1A3260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B50DA326-5BF4-FC08-42FD-AE11D51F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E55B8D-6567-41D2-7F95-05C268E86CDC}"/>
              </a:ext>
            </a:extLst>
          </p:cNvPr>
          <p:cNvSpPr txBox="1">
            <a:spLocks/>
          </p:cNvSpPr>
          <p:nvPr/>
        </p:nvSpPr>
        <p:spPr>
          <a:xfrm>
            <a:off x="1427550" y="2723848"/>
            <a:ext cx="490944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Setup ( lcd, close gate </a:t>
            </a:r>
            <a:r>
              <a:rPr lang="en-US" sz="2200" dirty="0">
                <a:solidFill>
                  <a:srgbClr val="4590B8"/>
                </a:solidFill>
                <a:latin typeface="Elemental End" panose="02000500000000000000" pitchFamily="2" charset="0"/>
                <a:cs typeface="SF TransRobotics Extended" panose="00000400000000000000" pitchFamily="2" charset="0"/>
              </a:rPr>
              <a:t>&amp;</a:t>
            </a:r>
            <a:r>
              <a:rPr lang="en-US" sz="22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 turn outer lights on ) </a:t>
            </a:r>
            <a:endParaRPr lang="ar-EG" sz="22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27F3A-BDCD-E7F0-DA72-D5C116E88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161" y="823663"/>
            <a:ext cx="3076857" cy="4154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03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Gate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1A3260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1A3260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B50DA326-5BF4-FC08-42FD-AE11D51F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E55B8D-6567-41D2-7F95-05C268E86CDC}"/>
              </a:ext>
            </a:extLst>
          </p:cNvPr>
          <p:cNvSpPr txBox="1">
            <a:spLocks/>
          </p:cNvSpPr>
          <p:nvPr/>
        </p:nvSpPr>
        <p:spPr>
          <a:xfrm>
            <a:off x="2179073" y="2739486"/>
            <a:ext cx="4414450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Read </a:t>
            </a:r>
            <a:r>
              <a:rPr lang="en-US" sz="2200" dirty="0">
                <a:solidFill>
                  <a:srgbClr val="4590B8"/>
                </a:solidFill>
                <a:latin typeface="Elemental End" panose="02000500000000000000" pitchFamily="2" charset="0"/>
                <a:cs typeface="SF TransRobotics Extended" panose="00000400000000000000" pitchFamily="2" charset="0"/>
              </a:rPr>
              <a:t>&amp;</a:t>
            </a:r>
            <a:r>
              <a:rPr lang="en-US" sz="22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 write to </a:t>
            </a:r>
            <a:r>
              <a:rPr lang="en-US" sz="2200" dirty="0" err="1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EeproM</a:t>
            </a:r>
            <a:endParaRPr lang="ar-EG" sz="22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72171-AF38-80A7-50A5-9338619A5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523" y="863917"/>
            <a:ext cx="3810318" cy="392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75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Gate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1A3260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1A3260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B50DA326-5BF4-FC08-42FD-AE11D51F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E55B8D-6567-41D2-7F95-05C268E86CDC}"/>
              </a:ext>
            </a:extLst>
          </p:cNvPr>
          <p:cNvSpPr txBox="1">
            <a:spLocks/>
          </p:cNvSpPr>
          <p:nvPr/>
        </p:nvSpPr>
        <p:spPr>
          <a:xfrm>
            <a:off x="428495" y="2735138"/>
            <a:ext cx="4999553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Setting </a:t>
            </a:r>
            <a:r>
              <a:rPr lang="en-US" sz="1800" dirty="0">
                <a:solidFill>
                  <a:srgbClr val="4590B8"/>
                </a:solidFill>
                <a:latin typeface="Elemental End" panose="02000500000000000000" pitchFamily="2" charset="0"/>
                <a:cs typeface="SF TransRobotics Extended" panose="00000400000000000000" pitchFamily="2" charset="0"/>
              </a:rPr>
              <a:t>&amp;</a:t>
            </a:r>
            <a:r>
              <a:rPr lang="en-US" sz="18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 Confirming password</a:t>
            </a:r>
            <a:endParaRPr lang="ar-EG" sz="18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A8FD9-8B86-AC3C-5BC1-A3DFC263E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069" y="739460"/>
            <a:ext cx="4022547" cy="412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1B717-B463-F00A-0AC3-F323D31DE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724" y="739460"/>
            <a:ext cx="3254501" cy="412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15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AF95-E9B5-00CB-15E1-F3F12EDB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emental End" panose="02000500000000000000" pitchFamily="2" charset="0"/>
              </a:rPr>
              <a:t>Gate</a:t>
            </a:r>
            <a:endParaRPr lang="ar-EG" sz="3600" dirty="0">
              <a:solidFill>
                <a:schemeClr val="bg1"/>
              </a:solidFill>
              <a:latin typeface="Elemental En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FD5D7-8AA1-4BB9-FC22-DABAAEE28BCF}"/>
              </a:ext>
            </a:extLst>
          </p:cNvPr>
          <p:cNvSpPr txBox="1"/>
          <p:nvPr/>
        </p:nvSpPr>
        <p:spPr>
          <a:xfrm>
            <a:off x="792540" y="979654"/>
            <a:ext cx="14782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rgbClr val="1A3260"/>
                </a:solidFill>
                <a:latin typeface="SF TransRobotics Extended" panose="00000400000000000000" pitchFamily="2" charset="0"/>
                <a:ea typeface="Roboto" pitchFamily="2" charset="0"/>
                <a:cs typeface="SF TransRobotics Extended" panose="00000400000000000000" pitchFamily="2" charset="0"/>
              </a:rPr>
              <a:t>Code</a:t>
            </a:r>
            <a:endParaRPr lang="ar-EG" sz="3200" dirty="0">
              <a:solidFill>
                <a:srgbClr val="1A3260"/>
              </a:solidFill>
              <a:latin typeface="SF TransRobotics Extended" panose="00000400000000000000" pitchFamily="2" charset="0"/>
              <a:ea typeface="Roboto" pitchFamily="2" charset="0"/>
              <a:cs typeface="29LT Bukra Bold Italic" panose="000B0903020204020204" pitchFamily="34" charset="-78"/>
            </a:endParaRPr>
          </a:p>
        </p:txBody>
      </p: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B50DA326-5BF4-FC08-42FD-AE11D51F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1950" y="556580"/>
            <a:ext cx="914400" cy="9144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E55B8D-6567-41D2-7F95-05C268E86CDC}"/>
              </a:ext>
            </a:extLst>
          </p:cNvPr>
          <p:cNvSpPr txBox="1">
            <a:spLocks/>
          </p:cNvSpPr>
          <p:nvPr/>
        </p:nvSpPr>
        <p:spPr>
          <a:xfrm>
            <a:off x="428495" y="2735138"/>
            <a:ext cx="4999553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Enter Password </a:t>
            </a:r>
            <a:r>
              <a:rPr lang="en-US" sz="1800" dirty="0">
                <a:solidFill>
                  <a:srgbClr val="4590B8"/>
                </a:solidFill>
                <a:latin typeface="29LT Bukra Bold Italic" panose="000B0903020204020204" pitchFamily="34" charset="-78"/>
                <a:cs typeface="29LT Bukra Bold Italic" panose="000B0903020204020204" pitchFamily="34" charset="-78"/>
              </a:rPr>
              <a:t>&amp;</a:t>
            </a:r>
            <a:r>
              <a:rPr lang="en-US" sz="1800" dirty="0">
                <a:solidFill>
                  <a:srgbClr val="4590B8"/>
                </a:solidFill>
                <a:latin typeface="SF TransRobotics Extended" panose="00000400000000000000" pitchFamily="2" charset="0"/>
                <a:cs typeface="SF TransRobotics Extended" panose="00000400000000000000" pitchFamily="2" charset="0"/>
              </a:rPr>
              <a:t> Check</a:t>
            </a:r>
            <a:endParaRPr lang="ar-EG" sz="1800" dirty="0">
              <a:solidFill>
                <a:srgbClr val="4590B8"/>
              </a:solidFill>
              <a:latin typeface="SF TransRobotics Extended" panose="000004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DAD2B-6F16-19C6-1BBC-558261AF4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794" y="952685"/>
            <a:ext cx="3293616" cy="379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A380F-D432-9FD5-3CD8-24E5465FE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936" y="952684"/>
            <a:ext cx="2776280" cy="3799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31449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438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D096C66-7646-4BCB-8AA6-CC52332EC022}">
  <we:reference id="wa104381411" version="2.3.0.0" store="en-US" storeType="OMEX"/>
  <we:alternateReferences>
    <we:reference id="wa104381411" version="2.3.0.0" store="WA10438141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A6154F4-4877-43DA-80A0-DB90E0C2F6CB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329</TotalTime>
  <Words>247</Words>
  <Application>Microsoft Office PowerPoint</Application>
  <PresentationFormat>Widescreen</PresentationFormat>
  <Paragraphs>112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29LT Bukra Bold Italic</vt:lpstr>
      <vt:lpstr>Arial</vt:lpstr>
      <vt:lpstr>Calibri</vt:lpstr>
      <vt:lpstr>Elemental End</vt:lpstr>
      <vt:lpstr>Gill Sans MT</vt:lpstr>
      <vt:lpstr>SF TransRobotics Extended</vt:lpstr>
      <vt:lpstr>Wingdings 2</vt:lpstr>
      <vt:lpstr>Dividend</vt:lpstr>
      <vt:lpstr>Smart Home</vt:lpstr>
      <vt:lpstr>Tech Requirements</vt:lpstr>
      <vt:lpstr>PowerPoint Presentation</vt:lpstr>
      <vt:lpstr>Gate</vt:lpstr>
      <vt:lpstr>Gate</vt:lpstr>
      <vt:lpstr>Gate</vt:lpstr>
      <vt:lpstr>Gate</vt:lpstr>
      <vt:lpstr>Gate</vt:lpstr>
      <vt:lpstr>Gate</vt:lpstr>
      <vt:lpstr>Gate</vt:lpstr>
      <vt:lpstr>Gate</vt:lpstr>
      <vt:lpstr>Gate</vt:lpstr>
      <vt:lpstr>Fire and safety</vt:lpstr>
      <vt:lpstr>Fire and safety</vt:lpstr>
      <vt:lpstr>Fire and safety</vt:lpstr>
      <vt:lpstr>Fire and safety</vt:lpstr>
      <vt:lpstr>Fire and safety</vt:lpstr>
      <vt:lpstr>Fire and safety</vt:lpstr>
      <vt:lpstr>Fire and safety</vt:lpstr>
      <vt:lpstr>Fire and safety</vt:lpstr>
      <vt:lpstr>Fire and safety</vt:lpstr>
      <vt:lpstr>Fire and safety</vt:lpstr>
      <vt:lpstr>Fire and safety</vt:lpstr>
      <vt:lpstr>Lighting</vt:lpstr>
      <vt:lpstr>Lighting</vt:lpstr>
      <vt:lpstr>Lighting</vt:lpstr>
      <vt:lpstr>Lighting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</dc:title>
  <dc:creator>AbdelHaleem Osama Mohamed</dc:creator>
  <cp:lastModifiedBy>AbdelHaleem Osama Mohamed</cp:lastModifiedBy>
  <cp:revision>32</cp:revision>
  <dcterms:created xsi:type="dcterms:W3CDTF">2022-05-17T14:45:02Z</dcterms:created>
  <dcterms:modified xsi:type="dcterms:W3CDTF">2022-05-19T01:15:29Z</dcterms:modified>
</cp:coreProperties>
</file>